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2" r:id="rId1"/>
    <p:sldMasterId id="2147483785" r:id="rId2"/>
    <p:sldMasterId id="2147483763" r:id="rId3"/>
  </p:sldMasterIdLst>
  <p:notesMasterIdLst>
    <p:notesMasterId r:id="rId54"/>
  </p:notesMasterIdLst>
  <p:handoutMasterIdLst>
    <p:handoutMasterId r:id="rId55"/>
  </p:handoutMasterIdLst>
  <p:sldIdLst>
    <p:sldId id="353" r:id="rId4"/>
    <p:sldId id="257" r:id="rId5"/>
    <p:sldId id="258" r:id="rId6"/>
    <p:sldId id="259" r:id="rId7"/>
    <p:sldId id="260" r:id="rId8"/>
    <p:sldId id="311" r:id="rId9"/>
    <p:sldId id="263" r:id="rId10"/>
    <p:sldId id="265" r:id="rId11"/>
    <p:sldId id="267" r:id="rId12"/>
    <p:sldId id="294" r:id="rId13"/>
    <p:sldId id="280" r:id="rId14"/>
    <p:sldId id="370" r:id="rId15"/>
    <p:sldId id="371" r:id="rId16"/>
    <p:sldId id="282" r:id="rId17"/>
    <p:sldId id="283" r:id="rId18"/>
    <p:sldId id="373" r:id="rId19"/>
    <p:sldId id="419" r:id="rId20"/>
    <p:sldId id="420" r:id="rId21"/>
    <p:sldId id="288" r:id="rId22"/>
    <p:sldId id="290" r:id="rId23"/>
    <p:sldId id="289" r:id="rId24"/>
    <p:sldId id="383" r:id="rId25"/>
    <p:sldId id="298" r:id="rId26"/>
    <p:sldId id="302" r:id="rId27"/>
    <p:sldId id="424" r:id="rId28"/>
    <p:sldId id="423" r:id="rId29"/>
    <p:sldId id="384" r:id="rId30"/>
    <p:sldId id="405" r:id="rId31"/>
    <p:sldId id="315" r:id="rId32"/>
    <p:sldId id="314" r:id="rId33"/>
    <p:sldId id="313" r:id="rId34"/>
    <p:sldId id="309" r:id="rId35"/>
    <p:sldId id="304" r:id="rId36"/>
    <p:sldId id="305" r:id="rId37"/>
    <p:sldId id="306" r:id="rId38"/>
    <p:sldId id="307" r:id="rId39"/>
    <p:sldId id="408" r:id="rId40"/>
    <p:sldId id="385" r:id="rId41"/>
    <p:sldId id="377" r:id="rId42"/>
    <p:sldId id="402" r:id="rId43"/>
    <p:sldId id="378" r:id="rId44"/>
    <p:sldId id="379" r:id="rId45"/>
    <p:sldId id="381" r:id="rId46"/>
    <p:sldId id="429" r:id="rId47"/>
    <p:sldId id="421" r:id="rId48"/>
    <p:sldId id="427" r:id="rId49"/>
    <p:sldId id="425" r:id="rId50"/>
    <p:sldId id="426" r:id="rId51"/>
    <p:sldId id="428" r:id="rId52"/>
    <p:sldId id="422" r:id="rId53"/>
  </p:sldIdLst>
  <p:sldSz cx="9144000" cy="6858000" type="screen4x3"/>
  <p:notesSz cx="7010400" cy="9296400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0E3"/>
    <a:srgbClr val="0D7F3E"/>
    <a:srgbClr val="1CFF7E"/>
    <a:srgbClr val="B8B699"/>
    <a:srgbClr val="641B08"/>
    <a:srgbClr val="003366"/>
    <a:srgbClr val="008080"/>
    <a:srgbClr val="F1A205"/>
    <a:srgbClr val="E6F612"/>
    <a:srgbClr val="3DC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57" autoAdjust="0"/>
    <p:restoredTop sz="85922" autoAdjust="0"/>
  </p:normalViewPr>
  <p:slideViewPr>
    <p:cSldViewPr>
      <p:cViewPr varScale="1">
        <p:scale>
          <a:sx n="75" d="100"/>
          <a:sy n="75" d="100"/>
        </p:scale>
        <p:origin x="121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32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866DC0-D10F-4B7A-945F-286C60BC8AE6}" type="doc">
      <dgm:prSet loTypeId="urn:microsoft.com/office/officeart/2005/8/layout/hProcess9" loCatId="process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BED3B2AF-E2F4-4D70-80C7-A59FC422597B}">
      <dgm:prSet/>
      <dgm:spPr/>
      <dgm:t>
        <a:bodyPr/>
        <a:lstStyle/>
        <a:p>
          <a:pPr rtl="0"/>
          <a:r>
            <a:rPr lang="en-US" dirty="0" smtClean="0"/>
            <a:t>Breeding Materials</a:t>
          </a:r>
          <a:endParaRPr lang="en-US" dirty="0"/>
        </a:p>
      </dgm:t>
    </dgm:pt>
    <dgm:pt modelId="{F09B6D03-07F5-4F73-8BBF-0E2427EC3ECC}" type="parTrans" cxnId="{24C06C8D-982C-4294-8619-1F1DFED39BDE}">
      <dgm:prSet/>
      <dgm:spPr/>
      <dgm:t>
        <a:bodyPr/>
        <a:lstStyle/>
        <a:p>
          <a:endParaRPr lang="en-US"/>
        </a:p>
      </dgm:t>
    </dgm:pt>
    <dgm:pt modelId="{03454D7D-D909-4574-8A9F-740780257056}" type="sibTrans" cxnId="{24C06C8D-982C-4294-8619-1F1DFED39BDE}">
      <dgm:prSet/>
      <dgm:spPr/>
      <dgm:t>
        <a:bodyPr/>
        <a:lstStyle/>
        <a:p>
          <a:endParaRPr lang="en-US"/>
        </a:p>
      </dgm:t>
    </dgm:pt>
    <dgm:pt modelId="{BDB2260C-3828-4023-B2B3-C92912936354}">
      <dgm:prSet/>
      <dgm:spPr/>
      <dgm:t>
        <a:bodyPr/>
        <a:lstStyle/>
        <a:p>
          <a:pPr rtl="0"/>
          <a:r>
            <a:rPr lang="en-US" dirty="0" smtClean="0"/>
            <a:t>Genotyping data</a:t>
          </a:r>
          <a:endParaRPr lang="en-US" dirty="0"/>
        </a:p>
      </dgm:t>
    </dgm:pt>
    <dgm:pt modelId="{5C3B8076-FD14-43A8-A113-2E456BB92ABA}" type="parTrans" cxnId="{2E56B65E-82FF-4CB9-8568-DB0BE9924570}">
      <dgm:prSet/>
      <dgm:spPr/>
      <dgm:t>
        <a:bodyPr/>
        <a:lstStyle/>
        <a:p>
          <a:endParaRPr lang="en-US"/>
        </a:p>
      </dgm:t>
    </dgm:pt>
    <dgm:pt modelId="{016A2F85-A665-478C-8EEC-ABB2EE242CE4}" type="sibTrans" cxnId="{2E56B65E-82FF-4CB9-8568-DB0BE9924570}">
      <dgm:prSet/>
      <dgm:spPr/>
      <dgm:t>
        <a:bodyPr/>
        <a:lstStyle/>
        <a:p>
          <a:endParaRPr lang="en-US"/>
        </a:p>
      </dgm:t>
    </dgm:pt>
    <dgm:pt modelId="{2A4636FD-BEA5-4295-A078-25BA103D92A8}">
      <dgm:prSet/>
      <dgm:spPr/>
      <dgm:t>
        <a:bodyPr/>
        <a:lstStyle/>
        <a:p>
          <a:pPr rtl="0"/>
          <a:r>
            <a:rPr lang="en-US" dirty="0" smtClean="0"/>
            <a:t>Calculate Estimated Breeding Value</a:t>
          </a:r>
          <a:endParaRPr lang="en-US" dirty="0"/>
        </a:p>
      </dgm:t>
    </dgm:pt>
    <dgm:pt modelId="{03C585A2-1838-4F3C-86C0-A7190A609BB4}" type="parTrans" cxnId="{427478E0-4395-4E51-987A-142CDDEB7FFD}">
      <dgm:prSet/>
      <dgm:spPr/>
      <dgm:t>
        <a:bodyPr/>
        <a:lstStyle/>
        <a:p>
          <a:endParaRPr lang="en-US"/>
        </a:p>
      </dgm:t>
    </dgm:pt>
    <dgm:pt modelId="{CE49ADBE-F0DE-42CC-96E2-6735C17356BE}" type="sibTrans" cxnId="{427478E0-4395-4E51-987A-142CDDEB7FFD}">
      <dgm:prSet/>
      <dgm:spPr/>
      <dgm:t>
        <a:bodyPr/>
        <a:lstStyle/>
        <a:p>
          <a:endParaRPr lang="en-US"/>
        </a:p>
      </dgm:t>
    </dgm:pt>
    <dgm:pt modelId="{46122AEF-88BF-4613-B5D6-2D40D5C7B4BB}">
      <dgm:prSet/>
      <dgm:spPr/>
      <dgm:t>
        <a:bodyPr/>
        <a:lstStyle/>
        <a:p>
          <a:pPr rtl="0"/>
          <a:r>
            <a:rPr lang="en-US" dirty="0" smtClean="0"/>
            <a:t>Make selection</a:t>
          </a:r>
          <a:endParaRPr lang="en-US" dirty="0"/>
        </a:p>
      </dgm:t>
    </dgm:pt>
    <dgm:pt modelId="{CF14AAB8-661F-46CA-A63E-BA0F155188C8}" type="parTrans" cxnId="{E8AF806A-7299-4098-A93D-DD8FE47A0A4C}">
      <dgm:prSet/>
      <dgm:spPr/>
      <dgm:t>
        <a:bodyPr/>
        <a:lstStyle/>
        <a:p>
          <a:endParaRPr lang="en-US"/>
        </a:p>
      </dgm:t>
    </dgm:pt>
    <dgm:pt modelId="{47785B0A-511F-4D1F-99C6-EF2C97DB533E}" type="sibTrans" cxnId="{E8AF806A-7299-4098-A93D-DD8FE47A0A4C}">
      <dgm:prSet/>
      <dgm:spPr/>
      <dgm:t>
        <a:bodyPr/>
        <a:lstStyle/>
        <a:p>
          <a:endParaRPr lang="en-US"/>
        </a:p>
      </dgm:t>
    </dgm:pt>
    <dgm:pt modelId="{EBDA6DA9-C6CC-4EDC-AD09-CFE87DE1EA20}" type="pres">
      <dgm:prSet presAssocID="{64866DC0-D10F-4B7A-945F-286C60BC8AE6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203ADC-4267-4FD2-A877-BB959C16C6BB}" type="pres">
      <dgm:prSet presAssocID="{64866DC0-D10F-4B7A-945F-286C60BC8AE6}" presName="arrow" presStyleLbl="bgShp" presStyleIdx="0" presStyleCnt="1" custScaleX="117647" custLinFactNeighborY="538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chemeClr val="tx2">
                <a:lumMod val="40000"/>
                <a:lumOff val="60000"/>
              </a:schemeClr>
            </a:gs>
            <a:gs pos="35000">
              <a:schemeClr val="tx2">
                <a:lumMod val="40000"/>
                <a:lumOff val="60000"/>
              </a:schemeClr>
            </a:gs>
            <a:gs pos="66000">
              <a:schemeClr val="tx2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649B7382-4BF0-4509-A1A8-269E6BC15821}" type="pres">
      <dgm:prSet presAssocID="{64866DC0-D10F-4B7A-945F-286C60BC8AE6}" presName="linearProcess" presStyleCnt="0"/>
      <dgm:spPr/>
      <dgm:t>
        <a:bodyPr/>
        <a:lstStyle/>
        <a:p>
          <a:endParaRPr lang="en-US"/>
        </a:p>
      </dgm:t>
    </dgm:pt>
    <dgm:pt modelId="{BED776D5-7F56-4966-97E1-C12E731591DD}" type="pres">
      <dgm:prSet presAssocID="{BED3B2AF-E2F4-4D70-80C7-A59FC422597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1691D-4B95-4849-B33A-0CDD16FB0FD0}" type="pres">
      <dgm:prSet presAssocID="{03454D7D-D909-4574-8A9F-740780257056}" presName="sibTrans" presStyleCnt="0"/>
      <dgm:spPr/>
      <dgm:t>
        <a:bodyPr/>
        <a:lstStyle/>
        <a:p>
          <a:endParaRPr lang="en-US"/>
        </a:p>
      </dgm:t>
    </dgm:pt>
    <dgm:pt modelId="{D992CFEB-7311-44F9-A289-C71B29F80A8B}" type="pres">
      <dgm:prSet presAssocID="{BDB2260C-3828-4023-B2B3-C92912936354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31750-65F7-44BF-8A33-EB056F297AA3}" type="pres">
      <dgm:prSet presAssocID="{016A2F85-A665-478C-8EEC-ABB2EE242CE4}" presName="sibTrans" presStyleCnt="0"/>
      <dgm:spPr/>
      <dgm:t>
        <a:bodyPr/>
        <a:lstStyle/>
        <a:p>
          <a:endParaRPr lang="en-US"/>
        </a:p>
      </dgm:t>
    </dgm:pt>
    <dgm:pt modelId="{3881C410-174B-4E28-9125-027B584BAE80}" type="pres">
      <dgm:prSet presAssocID="{2A4636FD-BEA5-4295-A078-25BA103D92A8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412AF-7A4F-4A8A-95B9-2505DE9195F7}" type="pres">
      <dgm:prSet presAssocID="{CE49ADBE-F0DE-42CC-96E2-6735C17356BE}" presName="sibTrans" presStyleCnt="0"/>
      <dgm:spPr/>
      <dgm:t>
        <a:bodyPr/>
        <a:lstStyle/>
        <a:p>
          <a:endParaRPr lang="en-US"/>
        </a:p>
      </dgm:t>
    </dgm:pt>
    <dgm:pt modelId="{DE4A3EA6-B660-4C63-BD40-FBF2E203337D}" type="pres">
      <dgm:prSet presAssocID="{46122AEF-88BF-4613-B5D6-2D40D5C7B4BB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2E239-98BA-4ED8-9EF3-A5BEAF528E99}" type="presOf" srcId="{BDB2260C-3828-4023-B2B3-C92912936354}" destId="{D992CFEB-7311-44F9-A289-C71B29F80A8B}" srcOrd="0" destOrd="0" presId="urn:microsoft.com/office/officeart/2005/8/layout/hProcess9"/>
    <dgm:cxn modelId="{EA420054-8232-4301-9C97-E78088228E15}" type="presOf" srcId="{64866DC0-D10F-4B7A-945F-286C60BC8AE6}" destId="{EBDA6DA9-C6CC-4EDC-AD09-CFE87DE1EA20}" srcOrd="0" destOrd="0" presId="urn:microsoft.com/office/officeart/2005/8/layout/hProcess9"/>
    <dgm:cxn modelId="{A38850D5-B0BC-41A1-8A58-6E98DB688032}" type="presOf" srcId="{BED3B2AF-E2F4-4D70-80C7-A59FC422597B}" destId="{BED776D5-7F56-4966-97E1-C12E731591DD}" srcOrd="0" destOrd="0" presId="urn:microsoft.com/office/officeart/2005/8/layout/hProcess9"/>
    <dgm:cxn modelId="{708BA050-36B3-483E-8D79-E6EACB415D20}" type="presOf" srcId="{2A4636FD-BEA5-4295-A078-25BA103D92A8}" destId="{3881C410-174B-4E28-9125-027B584BAE80}" srcOrd="0" destOrd="0" presId="urn:microsoft.com/office/officeart/2005/8/layout/hProcess9"/>
    <dgm:cxn modelId="{E8AF806A-7299-4098-A93D-DD8FE47A0A4C}" srcId="{64866DC0-D10F-4B7A-945F-286C60BC8AE6}" destId="{46122AEF-88BF-4613-B5D6-2D40D5C7B4BB}" srcOrd="3" destOrd="0" parTransId="{CF14AAB8-661F-46CA-A63E-BA0F155188C8}" sibTransId="{47785B0A-511F-4D1F-99C6-EF2C97DB533E}"/>
    <dgm:cxn modelId="{427478E0-4395-4E51-987A-142CDDEB7FFD}" srcId="{64866DC0-D10F-4B7A-945F-286C60BC8AE6}" destId="{2A4636FD-BEA5-4295-A078-25BA103D92A8}" srcOrd="2" destOrd="0" parTransId="{03C585A2-1838-4F3C-86C0-A7190A609BB4}" sibTransId="{CE49ADBE-F0DE-42CC-96E2-6735C17356BE}"/>
    <dgm:cxn modelId="{24C06C8D-982C-4294-8619-1F1DFED39BDE}" srcId="{64866DC0-D10F-4B7A-945F-286C60BC8AE6}" destId="{BED3B2AF-E2F4-4D70-80C7-A59FC422597B}" srcOrd="0" destOrd="0" parTransId="{F09B6D03-07F5-4F73-8BBF-0E2427EC3ECC}" sibTransId="{03454D7D-D909-4574-8A9F-740780257056}"/>
    <dgm:cxn modelId="{2E56B65E-82FF-4CB9-8568-DB0BE9924570}" srcId="{64866DC0-D10F-4B7A-945F-286C60BC8AE6}" destId="{BDB2260C-3828-4023-B2B3-C92912936354}" srcOrd="1" destOrd="0" parTransId="{5C3B8076-FD14-43A8-A113-2E456BB92ABA}" sibTransId="{016A2F85-A665-478C-8EEC-ABB2EE242CE4}"/>
    <dgm:cxn modelId="{CA70BB7C-8DB8-4833-8358-E035316612B1}" type="presOf" srcId="{46122AEF-88BF-4613-B5D6-2D40D5C7B4BB}" destId="{DE4A3EA6-B660-4C63-BD40-FBF2E203337D}" srcOrd="0" destOrd="0" presId="urn:microsoft.com/office/officeart/2005/8/layout/hProcess9"/>
    <dgm:cxn modelId="{B21AB9AF-0CF0-4136-A7B5-A8113AEC8C36}" type="presParOf" srcId="{EBDA6DA9-C6CC-4EDC-AD09-CFE87DE1EA20}" destId="{5E203ADC-4267-4FD2-A877-BB959C16C6BB}" srcOrd="0" destOrd="0" presId="urn:microsoft.com/office/officeart/2005/8/layout/hProcess9"/>
    <dgm:cxn modelId="{608E2A07-BEB9-405A-BDB5-AE42487EA675}" type="presParOf" srcId="{EBDA6DA9-C6CC-4EDC-AD09-CFE87DE1EA20}" destId="{649B7382-4BF0-4509-A1A8-269E6BC15821}" srcOrd="1" destOrd="0" presId="urn:microsoft.com/office/officeart/2005/8/layout/hProcess9"/>
    <dgm:cxn modelId="{969F3BB5-643D-4486-B8D4-80562459E0D6}" type="presParOf" srcId="{649B7382-4BF0-4509-A1A8-269E6BC15821}" destId="{BED776D5-7F56-4966-97E1-C12E731591DD}" srcOrd="0" destOrd="0" presId="urn:microsoft.com/office/officeart/2005/8/layout/hProcess9"/>
    <dgm:cxn modelId="{9455A773-4B80-4CC4-A0BD-730B6C29C3B0}" type="presParOf" srcId="{649B7382-4BF0-4509-A1A8-269E6BC15821}" destId="{AE11691D-4B95-4849-B33A-0CDD16FB0FD0}" srcOrd="1" destOrd="0" presId="urn:microsoft.com/office/officeart/2005/8/layout/hProcess9"/>
    <dgm:cxn modelId="{6DAE95AE-B707-4C9C-965A-BA23FD379493}" type="presParOf" srcId="{649B7382-4BF0-4509-A1A8-269E6BC15821}" destId="{D992CFEB-7311-44F9-A289-C71B29F80A8B}" srcOrd="2" destOrd="0" presId="urn:microsoft.com/office/officeart/2005/8/layout/hProcess9"/>
    <dgm:cxn modelId="{81240285-A414-4A57-BDE2-AD27A27DB853}" type="presParOf" srcId="{649B7382-4BF0-4509-A1A8-269E6BC15821}" destId="{8C131750-65F7-44BF-8A33-EB056F297AA3}" srcOrd="3" destOrd="0" presId="urn:microsoft.com/office/officeart/2005/8/layout/hProcess9"/>
    <dgm:cxn modelId="{B1EE0E95-629D-40C3-A53E-38998897AF51}" type="presParOf" srcId="{649B7382-4BF0-4509-A1A8-269E6BC15821}" destId="{3881C410-174B-4E28-9125-027B584BAE80}" srcOrd="4" destOrd="0" presId="urn:microsoft.com/office/officeart/2005/8/layout/hProcess9"/>
    <dgm:cxn modelId="{A5A260BB-7A1D-469F-932A-A73B812DD7C6}" type="presParOf" srcId="{649B7382-4BF0-4509-A1A8-269E6BC15821}" destId="{D4D412AF-7A4F-4A8A-95B9-2505DE9195F7}" srcOrd="5" destOrd="0" presId="urn:microsoft.com/office/officeart/2005/8/layout/hProcess9"/>
    <dgm:cxn modelId="{A536DC41-993A-445B-A25B-AF12D0AF4F96}" type="presParOf" srcId="{649B7382-4BF0-4509-A1A8-269E6BC15821}" destId="{DE4A3EA6-B660-4C63-BD40-FBF2E203337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5E8CA4-88F8-4FEB-ACF8-9711CFD5074C}" type="doc">
      <dgm:prSet loTypeId="urn:microsoft.com/office/officeart/2005/8/layout/l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A99F93E-F9CD-4342-A0CF-3CF4BA4C2182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600" dirty="0" smtClean="0"/>
            <a:t>Genomic Selection Model</a:t>
          </a:r>
          <a:endParaRPr lang="en-US" sz="1600" dirty="0"/>
        </a:p>
      </dgm:t>
    </dgm:pt>
    <dgm:pt modelId="{42F09507-6C8A-47F3-86DC-391A632E15C0}" type="parTrans" cxnId="{15A6D804-F7B4-45B9-9252-13C2EA520DC4}">
      <dgm:prSet/>
      <dgm:spPr/>
      <dgm:t>
        <a:bodyPr/>
        <a:lstStyle/>
        <a:p>
          <a:endParaRPr lang="en-US"/>
        </a:p>
      </dgm:t>
    </dgm:pt>
    <dgm:pt modelId="{6C4A40EE-2920-4E7C-9C6A-BEE60AA66F26}" type="sibTrans" cxnId="{15A6D804-F7B4-45B9-9252-13C2EA520DC4}">
      <dgm:prSet/>
      <dgm:spPr/>
      <dgm:t>
        <a:bodyPr/>
        <a:lstStyle/>
        <a:p>
          <a:endParaRPr lang="en-US"/>
        </a:p>
      </dgm:t>
    </dgm:pt>
    <dgm:pt modelId="{34329C70-538F-41BE-863B-D43210050AC6}" type="pres">
      <dgm:prSet presAssocID="{095E8CA4-88F8-4FEB-ACF8-9711CFD5074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B3AD22B-1ECD-4BC6-9A6C-3339238FB077}" type="pres">
      <dgm:prSet presAssocID="{5A99F93E-F9CD-4342-A0CF-3CF4BA4C2182}" presName="horFlow" presStyleCnt="0"/>
      <dgm:spPr/>
      <dgm:t>
        <a:bodyPr/>
        <a:lstStyle/>
        <a:p>
          <a:endParaRPr lang="en-US"/>
        </a:p>
      </dgm:t>
    </dgm:pt>
    <dgm:pt modelId="{2628545E-4DD3-4CF3-AC0A-26328E9758BB}" type="pres">
      <dgm:prSet presAssocID="{5A99F93E-F9CD-4342-A0CF-3CF4BA4C2182}" presName="bigChev" presStyleLbl="node1" presStyleIdx="0" presStyleCnt="1" custAng="2619749"/>
      <dgm:spPr/>
      <dgm:t>
        <a:bodyPr/>
        <a:lstStyle/>
        <a:p>
          <a:endParaRPr lang="en-US"/>
        </a:p>
      </dgm:t>
    </dgm:pt>
  </dgm:ptLst>
  <dgm:cxnLst>
    <dgm:cxn modelId="{AF123590-D23F-420F-B855-0EAFF9CEBED1}" type="presOf" srcId="{095E8CA4-88F8-4FEB-ACF8-9711CFD5074C}" destId="{34329C70-538F-41BE-863B-D43210050AC6}" srcOrd="0" destOrd="0" presId="urn:microsoft.com/office/officeart/2005/8/layout/lProcess3"/>
    <dgm:cxn modelId="{19DE96D6-35CA-4DFC-A454-F407CE11F07A}" type="presOf" srcId="{5A99F93E-F9CD-4342-A0CF-3CF4BA4C2182}" destId="{2628545E-4DD3-4CF3-AC0A-26328E9758BB}" srcOrd="0" destOrd="0" presId="urn:microsoft.com/office/officeart/2005/8/layout/lProcess3"/>
    <dgm:cxn modelId="{15A6D804-F7B4-45B9-9252-13C2EA520DC4}" srcId="{095E8CA4-88F8-4FEB-ACF8-9711CFD5074C}" destId="{5A99F93E-F9CD-4342-A0CF-3CF4BA4C2182}" srcOrd="0" destOrd="0" parTransId="{42F09507-6C8A-47F3-86DC-391A632E15C0}" sibTransId="{6C4A40EE-2920-4E7C-9C6A-BEE60AA66F26}"/>
    <dgm:cxn modelId="{5DB13941-FD03-452F-A03E-F05AE657E720}" type="presParOf" srcId="{34329C70-538F-41BE-863B-D43210050AC6}" destId="{0B3AD22B-1ECD-4BC6-9A6C-3339238FB077}" srcOrd="0" destOrd="0" presId="urn:microsoft.com/office/officeart/2005/8/layout/lProcess3"/>
    <dgm:cxn modelId="{6B9023CA-CB3C-4869-BC56-2B6D73AC51B5}" type="presParOf" srcId="{0B3AD22B-1ECD-4BC6-9A6C-3339238FB077}" destId="{2628545E-4DD3-4CF3-AC0A-26328E9758B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2FA592-7916-4C72-94C9-94564FA7470D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CA7812B-B149-46B7-847E-2B824B8379F6}">
      <dgm:prSet custT="1"/>
      <dgm:spPr>
        <a:noFill/>
      </dgm:spPr>
      <dgm:t>
        <a:bodyPr/>
        <a:lstStyle/>
        <a:p>
          <a:pPr rtl="0"/>
          <a:r>
            <a:rPr lang="en-US" sz="1200" dirty="0" smtClean="0"/>
            <a:t>Selected populations</a:t>
          </a:r>
          <a:endParaRPr lang="en-US" sz="1200" dirty="0"/>
        </a:p>
      </dgm:t>
    </dgm:pt>
    <dgm:pt modelId="{35ACAE5F-58F1-4109-950F-5D1F88AFB285}" type="parTrans" cxnId="{F13D2285-DFB2-4D91-9E33-EB46E9F02AC7}">
      <dgm:prSet/>
      <dgm:spPr/>
      <dgm:t>
        <a:bodyPr/>
        <a:lstStyle/>
        <a:p>
          <a:endParaRPr lang="en-US"/>
        </a:p>
      </dgm:t>
    </dgm:pt>
    <dgm:pt modelId="{A96FBB73-1887-455B-B5BB-CDF1C6F19FF8}" type="sibTrans" cxnId="{F13D2285-DFB2-4D91-9E33-EB46E9F02AC7}">
      <dgm:prSet/>
      <dgm:spPr/>
      <dgm:t>
        <a:bodyPr/>
        <a:lstStyle/>
        <a:p>
          <a:endParaRPr lang="en-US"/>
        </a:p>
      </dgm:t>
    </dgm:pt>
    <dgm:pt modelId="{D266847E-BBC0-4354-9CE3-D49DDA14A18D}">
      <dgm:prSet custT="1"/>
      <dgm:spPr>
        <a:noFill/>
      </dgm:spPr>
      <dgm:t>
        <a:bodyPr/>
        <a:lstStyle/>
        <a:p>
          <a:pPr rtl="0"/>
          <a:r>
            <a:rPr lang="en-US" sz="1200" dirty="0" smtClean="0"/>
            <a:t>Genotyping &amp; Phenotyping</a:t>
          </a:r>
          <a:endParaRPr lang="en-US" sz="1200" dirty="0"/>
        </a:p>
      </dgm:t>
    </dgm:pt>
    <dgm:pt modelId="{5926A1E2-338B-41A9-B43E-9B5ECFBF6DFF}" type="parTrans" cxnId="{BC5D4357-B142-4E52-A41B-FA33D7DDB273}">
      <dgm:prSet/>
      <dgm:spPr/>
      <dgm:t>
        <a:bodyPr/>
        <a:lstStyle/>
        <a:p>
          <a:endParaRPr lang="en-US"/>
        </a:p>
      </dgm:t>
    </dgm:pt>
    <dgm:pt modelId="{CDA7279B-EA7E-4A60-8D7A-1D4B14300FE1}" type="sibTrans" cxnId="{BC5D4357-B142-4E52-A41B-FA33D7DDB273}">
      <dgm:prSet/>
      <dgm:spPr/>
      <dgm:t>
        <a:bodyPr/>
        <a:lstStyle/>
        <a:p>
          <a:endParaRPr lang="en-US"/>
        </a:p>
      </dgm:t>
    </dgm:pt>
    <dgm:pt modelId="{4A0A1694-6003-4C96-B0A4-188118D64DB4}" type="pres">
      <dgm:prSet presAssocID="{962FA592-7916-4C72-94C9-94564FA7470D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782AA5-2D63-4048-BF07-F666E58C77A3}" type="pres">
      <dgm:prSet presAssocID="{962FA592-7916-4C72-94C9-94564FA7470D}" presName="arrow" presStyleLbl="bgShp" presStyleIdx="0" presStyleCnt="1" custScaleX="86558" custScaleY="100000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chemeClr val="bg2">
                <a:lumMod val="75000"/>
              </a:schemeClr>
            </a:gs>
            <a:gs pos="80000">
              <a:schemeClr val="bg2">
                <a:lumMod val="40000"/>
                <a:lumOff val="60000"/>
              </a:schemeClr>
            </a:gs>
            <a:gs pos="100000">
              <a:schemeClr val="bg1">
                <a:lumMod val="85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6BA90F4B-CA0B-48F6-98EB-4427EF3829DF}" type="pres">
      <dgm:prSet presAssocID="{962FA592-7916-4C72-94C9-94564FA7470D}" presName="linearProcess" presStyleCnt="0"/>
      <dgm:spPr/>
      <dgm:t>
        <a:bodyPr/>
        <a:lstStyle/>
        <a:p>
          <a:endParaRPr lang="en-US"/>
        </a:p>
      </dgm:t>
    </dgm:pt>
    <dgm:pt modelId="{1F3D41DC-7EE7-4AB7-AF20-CFE50CF79DA7}" type="pres">
      <dgm:prSet presAssocID="{7CA7812B-B149-46B7-847E-2B824B8379F6}" presName="textNode" presStyleLbl="node1" presStyleIdx="0" presStyleCnt="2" custScaleX="88517" custLinFactNeighborX="-97469" custLinFactNeighborY="-35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20BFD-B2F2-4FA1-89B6-09E752385C18}" type="pres">
      <dgm:prSet presAssocID="{A96FBB73-1887-455B-B5BB-CDF1C6F19FF8}" presName="sibTrans" presStyleCnt="0"/>
      <dgm:spPr/>
      <dgm:t>
        <a:bodyPr/>
        <a:lstStyle/>
        <a:p>
          <a:endParaRPr lang="en-US"/>
        </a:p>
      </dgm:t>
    </dgm:pt>
    <dgm:pt modelId="{00AE5BF2-6AFF-4D19-9400-A0809C49B1DA}" type="pres">
      <dgm:prSet presAssocID="{D266847E-BBC0-4354-9CE3-D49DDA14A18D}" presName="textNode" presStyleLbl="node1" presStyleIdx="1" presStyleCnt="2" custLinFactX="-6751" custLinFactNeighborX="-100000" custLinFactNeighborY="-35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5D4357-B142-4E52-A41B-FA33D7DDB273}" srcId="{962FA592-7916-4C72-94C9-94564FA7470D}" destId="{D266847E-BBC0-4354-9CE3-D49DDA14A18D}" srcOrd="1" destOrd="0" parTransId="{5926A1E2-338B-41A9-B43E-9B5ECFBF6DFF}" sibTransId="{CDA7279B-EA7E-4A60-8D7A-1D4B14300FE1}"/>
    <dgm:cxn modelId="{F13D2285-DFB2-4D91-9E33-EB46E9F02AC7}" srcId="{962FA592-7916-4C72-94C9-94564FA7470D}" destId="{7CA7812B-B149-46B7-847E-2B824B8379F6}" srcOrd="0" destOrd="0" parTransId="{35ACAE5F-58F1-4109-950F-5D1F88AFB285}" sibTransId="{A96FBB73-1887-455B-B5BB-CDF1C6F19FF8}"/>
    <dgm:cxn modelId="{77E1B933-8DDB-43D7-B086-C7C7C5EAD10A}" type="presOf" srcId="{7CA7812B-B149-46B7-847E-2B824B8379F6}" destId="{1F3D41DC-7EE7-4AB7-AF20-CFE50CF79DA7}" srcOrd="0" destOrd="0" presId="urn:microsoft.com/office/officeart/2005/8/layout/hProcess9"/>
    <dgm:cxn modelId="{7D924A6D-1A4C-459A-A002-5B8C0EE0CE66}" type="presOf" srcId="{D266847E-BBC0-4354-9CE3-D49DDA14A18D}" destId="{00AE5BF2-6AFF-4D19-9400-A0809C49B1DA}" srcOrd="0" destOrd="0" presId="urn:microsoft.com/office/officeart/2005/8/layout/hProcess9"/>
    <dgm:cxn modelId="{A6646760-04C9-49D3-8AA5-3C7BE9BD2EA4}" type="presOf" srcId="{962FA592-7916-4C72-94C9-94564FA7470D}" destId="{4A0A1694-6003-4C96-B0A4-188118D64DB4}" srcOrd="0" destOrd="0" presId="urn:microsoft.com/office/officeart/2005/8/layout/hProcess9"/>
    <dgm:cxn modelId="{A9A98FF2-2B81-43C7-A17E-EE6949AD022D}" type="presParOf" srcId="{4A0A1694-6003-4C96-B0A4-188118D64DB4}" destId="{6F782AA5-2D63-4048-BF07-F666E58C77A3}" srcOrd="0" destOrd="0" presId="urn:microsoft.com/office/officeart/2005/8/layout/hProcess9"/>
    <dgm:cxn modelId="{4271BF80-1791-44B4-9C09-EE864494C08B}" type="presParOf" srcId="{4A0A1694-6003-4C96-B0A4-188118D64DB4}" destId="{6BA90F4B-CA0B-48F6-98EB-4427EF3829DF}" srcOrd="1" destOrd="0" presId="urn:microsoft.com/office/officeart/2005/8/layout/hProcess9"/>
    <dgm:cxn modelId="{5987EBE8-259B-4EFF-9900-DBFD3C7B76D9}" type="presParOf" srcId="{6BA90F4B-CA0B-48F6-98EB-4427EF3829DF}" destId="{1F3D41DC-7EE7-4AB7-AF20-CFE50CF79DA7}" srcOrd="0" destOrd="0" presId="urn:microsoft.com/office/officeart/2005/8/layout/hProcess9"/>
    <dgm:cxn modelId="{2267F812-61FE-42C8-A7EB-63712D29EAB2}" type="presParOf" srcId="{6BA90F4B-CA0B-48F6-98EB-4427EF3829DF}" destId="{FD220BFD-B2F2-4FA1-89B6-09E752385C18}" srcOrd="1" destOrd="0" presId="urn:microsoft.com/office/officeart/2005/8/layout/hProcess9"/>
    <dgm:cxn modelId="{B629B216-DF51-4BBB-B2B1-0B3B9E851204}" type="presParOf" srcId="{6BA90F4B-CA0B-48F6-98EB-4427EF3829DF}" destId="{00AE5BF2-6AFF-4D19-9400-A0809C49B1DA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03ADC-4267-4FD2-A877-BB959C16C6BB}">
      <dsp:nvSpPr>
        <dsp:cNvPr id="0" name=""/>
        <dsp:cNvSpPr/>
      </dsp:nvSpPr>
      <dsp:spPr>
        <a:xfrm>
          <a:off x="1" y="0"/>
          <a:ext cx="6400796" cy="2362199"/>
        </a:xfrm>
        <a:prstGeom prst="rightArrow">
          <a:avLst/>
        </a:prstGeom>
        <a:gradFill rotWithShape="0">
          <a:gsLst>
            <a:gs pos="0">
              <a:schemeClr val="tx2">
                <a:lumMod val="40000"/>
                <a:lumOff val="60000"/>
              </a:schemeClr>
            </a:gs>
            <a:gs pos="35000">
              <a:schemeClr val="tx2">
                <a:lumMod val="40000"/>
                <a:lumOff val="60000"/>
              </a:schemeClr>
            </a:gs>
            <a:gs pos="66000">
              <a:schemeClr val="tx2">
                <a:lumMod val="20000"/>
                <a:lumOff val="8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BED776D5-7F56-4966-97E1-C12E731591DD}">
      <dsp:nvSpPr>
        <dsp:cNvPr id="0" name=""/>
        <dsp:cNvSpPr/>
      </dsp:nvSpPr>
      <dsp:spPr>
        <a:xfrm>
          <a:off x="3203" y="708659"/>
          <a:ext cx="1540817" cy="944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Breeding Materials</a:t>
          </a:r>
          <a:endParaRPr lang="en-US" sz="1500" kern="1200" dirty="0"/>
        </a:p>
      </dsp:txBody>
      <dsp:txXfrm>
        <a:off x="49328" y="754784"/>
        <a:ext cx="1448567" cy="852630"/>
      </dsp:txXfrm>
    </dsp:sp>
    <dsp:sp modelId="{D992CFEB-7311-44F9-A289-C71B29F80A8B}">
      <dsp:nvSpPr>
        <dsp:cNvPr id="0" name=""/>
        <dsp:cNvSpPr/>
      </dsp:nvSpPr>
      <dsp:spPr>
        <a:xfrm>
          <a:off x="1621061" y="708659"/>
          <a:ext cx="1540817" cy="944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Genotyping data</a:t>
          </a:r>
          <a:endParaRPr lang="en-US" sz="1500" kern="1200" dirty="0"/>
        </a:p>
      </dsp:txBody>
      <dsp:txXfrm>
        <a:off x="1667186" y="754784"/>
        <a:ext cx="1448567" cy="852630"/>
      </dsp:txXfrm>
    </dsp:sp>
    <dsp:sp modelId="{3881C410-174B-4E28-9125-027B584BAE80}">
      <dsp:nvSpPr>
        <dsp:cNvPr id="0" name=""/>
        <dsp:cNvSpPr/>
      </dsp:nvSpPr>
      <dsp:spPr>
        <a:xfrm>
          <a:off x="3238920" y="708659"/>
          <a:ext cx="1540817" cy="944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Calculate Estimated Breeding Value</a:t>
          </a:r>
          <a:endParaRPr lang="en-US" sz="1500" kern="1200" dirty="0"/>
        </a:p>
      </dsp:txBody>
      <dsp:txXfrm>
        <a:off x="3285045" y="754784"/>
        <a:ext cx="1448567" cy="852630"/>
      </dsp:txXfrm>
    </dsp:sp>
    <dsp:sp modelId="{DE4A3EA6-B660-4C63-BD40-FBF2E203337D}">
      <dsp:nvSpPr>
        <dsp:cNvPr id="0" name=""/>
        <dsp:cNvSpPr/>
      </dsp:nvSpPr>
      <dsp:spPr>
        <a:xfrm>
          <a:off x="4856778" y="708659"/>
          <a:ext cx="1540817" cy="944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Make selection</a:t>
          </a:r>
          <a:endParaRPr lang="en-US" sz="1500" kern="1200" dirty="0"/>
        </a:p>
      </dsp:txBody>
      <dsp:txXfrm>
        <a:off x="4902903" y="754784"/>
        <a:ext cx="1448567" cy="8526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8545E-4DD3-4CF3-AC0A-26328E9758BB}">
      <dsp:nvSpPr>
        <dsp:cNvPr id="0" name=""/>
        <dsp:cNvSpPr/>
      </dsp:nvSpPr>
      <dsp:spPr>
        <a:xfrm rot="2619749">
          <a:off x="785" y="262221"/>
          <a:ext cx="1606822" cy="642728"/>
        </a:xfrm>
        <a:prstGeom prst="chevron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Genomic Selection Model</a:t>
          </a:r>
          <a:endParaRPr lang="en-US" sz="1600" kern="1200" dirty="0"/>
        </a:p>
      </dsp:txBody>
      <dsp:txXfrm>
        <a:off x="322149" y="262221"/>
        <a:ext cx="964094" cy="6427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82AA5-2D63-4048-BF07-F666E58C77A3}">
      <dsp:nvSpPr>
        <dsp:cNvPr id="0" name=""/>
        <dsp:cNvSpPr/>
      </dsp:nvSpPr>
      <dsp:spPr>
        <a:xfrm>
          <a:off x="488307" y="0"/>
          <a:ext cx="2719085" cy="1414790"/>
        </a:xfrm>
        <a:prstGeom prst="rightArrow">
          <a:avLst/>
        </a:prstGeom>
        <a:gradFill rotWithShape="0">
          <a:gsLst>
            <a:gs pos="0">
              <a:schemeClr val="bg2">
                <a:lumMod val="75000"/>
              </a:schemeClr>
            </a:gs>
            <a:gs pos="80000">
              <a:schemeClr val="bg2">
                <a:lumMod val="40000"/>
                <a:lumOff val="60000"/>
              </a:schemeClr>
            </a:gs>
            <a:gs pos="100000">
              <a:schemeClr val="bg1">
                <a:lumMod val="8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1F3D41DC-7EE7-4AB7-AF20-CFE50CF79DA7}">
      <dsp:nvSpPr>
        <dsp:cNvPr id="0" name=""/>
        <dsp:cNvSpPr/>
      </dsp:nvSpPr>
      <dsp:spPr>
        <a:xfrm>
          <a:off x="530295" y="404228"/>
          <a:ext cx="981396" cy="565916"/>
        </a:xfrm>
        <a:prstGeom prst="round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Selected populations</a:t>
          </a:r>
          <a:endParaRPr lang="en-US" sz="1200" kern="1200" dirty="0"/>
        </a:p>
      </dsp:txBody>
      <dsp:txXfrm>
        <a:off x="557921" y="431854"/>
        <a:ext cx="926144" cy="510664"/>
      </dsp:txXfrm>
    </dsp:sp>
    <dsp:sp modelId="{00AE5BF2-6AFF-4D19-9400-A0809C49B1DA}">
      <dsp:nvSpPr>
        <dsp:cNvPr id="0" name=""/>
        <dsp:cNvSpPr/>
      </dsp:nvSpPr>
      <dsp:spPr>
        <a:xfrm>
          <a:off x="1616951" y="404228"/>
          <a:ext cx="1108710" cy="565916"/>
        </a:xfrm>
        <a:prstGeom prst="round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Genotyping &amp; Phenotyping</a:t>
          </a:r>
          <a:endParaRPr lang="en-US" sz="1200" kern="1200" dirty="0"/>
        </a:p>
      </dsp:txBody>
      <dsp:txXfrm>
        <a:off x="1644577" y="431854"/>
        <a:ext cx="1053458" cy="510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264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t" anchorCtr="0" compatLnSpc="1">
            <a:prstTxWarp prst="textNoShape">
              <a:avLst/>
            </a:prstTxWarp>
          </a:bodyPr>
          <a:lstStyle>
            <a:lvl1pPr defTabSz="932422" eaLnBrk="0" hangingPunct="0">
              <a:defRPr kumimoji="1"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48" y="0"/>
            <a:ext cx="3038264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t" anchorCtr="0" compatLnSpc="1">
            <a:prstTxWarp prst="textNoShape">
              <a:avLst/>
            </a:prstTxWarp>
          </a:bodyPr>
          <a:lstStyle>
            <a:lvl1pPr algn="r" defTabSz="932422" eaLnBrk="0" hangingPunct="0">
              <a:defRPr kumimoji="1"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47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277"/>
            <a:ext cx="3038264" cy="46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b" anchorCtr="0" compatLnSpc="1">
            <a:prstTxWarp prst="textNoShape">
              <a:avLst/>
            </a:prstTxWarp>
          </a:bodyPr>
          <a:lstStyle>
            <a:lvl1pPr defTabSz="932422" eaLnBrk="0" hangingPunct="0">
              <a:defRPr kumimoji="1"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47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48" y="8829277"/>
            <a:ext cx="3038264" cy="46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5" rIns="93169" bIns="46585" numCol="1" anchor="b" anchorCtr="0" compatLnSpc="1">
            <a:prstTxWarp prst="textNoShape">
              <a:avLst/>
            </a:prstTxWarp>
          </a:bodyPr>
          <a:lstStyle>
            <a:lvl1pPr algn="r" defTabSz="932422" eaLnBrk="0" hangingPunct="0">
              <a:defRPr kumimoji="1"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83BC6188-19D9-4173-9A6F-11C6F68C25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396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264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1" tIns="0" rIns="19411" bIns="0" numCol="1" anchor="t" anchorCtr="0" compatLnSpc="1">
            <a:prstTxWarp prst="textNoShape">
              <a:avLst/>
            </a:prstTxWarp>
          </a:bodyPr>
          <a:lstStyle>
            <a:lvl1pPr defTabSz="932422" eaLnBrk="0" hangingPunct="0">
              <a:defRPr kumimoji="1" sz="1000" i="1" smtClean="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*</a:t>
            </a:r>
            <a:endParaRPr lang="en-US" sz="12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137" y="0"/>
            <a:ext cx="3038263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1" tIns="0" rIns="19411" bIns="0" numCol="1" anchor="t" anchorCtr="0" compatLnSpc="1">
            <a:prstTxWarp prst="textNoShape">
              <a:avLst/>
            </a:prstTxWarp>
          </a:bodyPr>
          <a:lstStyle>
            <a:lvl1pPr algn="r" defTabSz="932422" eaLnBrk="0" hangingPunct="0">
              <a:defRPr kumimoji="1" sz="1000" i="1" smtClean="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3482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82688" y="696913"/>
            <a:ext cx="4646612" cy="348615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462" y="4415433"/>
            <a:ext cx="5139478" cy="4183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16" tIns="46908" rIns="93816" bIns="469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0865"/>
            <a:ext cx="3038264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1" tIns="0" rIns="19411" bIns="0" numCol="1" anchor="b" anchorCtr="0" compatLnSpc="1">
            <a:prstTxWarp prst="textNoShape">
              <a:avLst/>
            </a:prstTxWarp>
          </a:bodyPr>
          <a:lstStyle>
            <a:lvl1pPr defTabSz="932422" eaLnBrk="0" hangingPunct="0">
              <a:defRPr kumimoji="1" sz="1000" i="1" smtClean="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*</a:t>
            </a:r>
            <a:endParaRPr lang="en-US" sz="1200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137" y="8830865"/>
            <a:ext cx="3038263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11" tIns="0" rIns="19411" bIns="0" numCol="1" anchor="b" anchorCtr="0" compatLnSpc="1">
            <a:prstTxWarp prst="textNoShape">
              <a:avLst/>
            </a:prstTxWarp>
          </a:bodyPr>
          <a:lstStyle>
            <a:lvl1pPr algn="r" defTabSz="932422" eaLnBrk="0" hangingPunct="0">
              <a:defRPr kumimoji="1" sz="1000" i="1" smtClean="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3951506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5175" cy="3432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D2D0F-7DD1-7F4C-840F-4EE902A6F5D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0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4549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000" indent="-29115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615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462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307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153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000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3846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9691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876718-B869-FA46-B17F-2338D71EE147}" type="slidenum">
              <a:rPr lang="en-US"/>
              <a:pPr eaLnBrk="1" hangingPunct="1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6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0663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000" indent="-29115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615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462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307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153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000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3846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9691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67F25F8-9241-C14A-8A9F-BB1783782628}" type="slidenum">
              <a:rPr lang="en-US"/>
              <a:pPr eaLnBrk="1" hangingPunct="1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71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000" indent="-29115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615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462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307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153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000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3846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9691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C868FF-A788-7248-9ECB-016EFC3FA0F3}" type="slidenum">
              <a:rPr lang="en-US"/>
              <a:pPr eaLnBrk="1" hangingPunct="1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9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0894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000" indent="-29115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615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462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307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153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000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3846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9691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876718-B869-FA46-B17F-2338D71EE147}" type="slidenum">
              <a:rPr lang="en-US"/>
              <a:pPr eaLnBrk="1" hangingPunct="1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77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6867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000" indent="-29115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615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462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307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153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000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3846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9691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518602-FDCF-504F-B2BD-13B5563A8218}" type="slidenum">
              <a:rPr lang="en-US"/>
              <a:pPr eaLnBrk="1" hangingPunct="1"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26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000" indent="-29115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615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462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307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153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000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3846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9691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EF9542-3E3A-B34F-867D-9CC7E1D2106E}" type="slidenum">
              <a:rPr lang="en-US"/>
              <a:pPr eaLnBrk="1" hangingPunct="1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8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6298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D2D0F-7DD1-7F4C-840F-4EE902A6F5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5111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Font size 12</a:t>
            </a:r>
          </a:p>
          <a:p>
            <a:r>
              <a:rPr lang="en-US">
                <a:latin typeface="Calibri" charset="0"/>
              </a:rPr>
              <a:t>1500 size</a:t>
            </a:r>
          </a:p>
          <a:p>
            <a:r>
              <a:rPr lang="en-US">
                <a:latin typeface="Calibri" charset="0"/>
              </a:rPr>
              <a:t>Save as PDF in PowerPoint 8.5x11 in</a:t>
            </a:r>
          </a:p>
          <a:p>
            <a:r>
              <a:rPr lang="en-US">
                <a:latin typeface="Calibri" charset="0"/>
              </a:rPr>
              <a:t>Open PDF in Photoshop</a:t>
            </a:r>
          </a:p>
          <a:p>
            <a:r>
              <a:rPr lang="en-US">
                <a:latin typeface="Calibri" charset="0"/>
              </a:rPr>
              <a:t>Save PDF as TIFF (Select LZW compression, No Layers) 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00" indent="-291154" eaLnBrk="0" hangingPunct="0"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615" indent="-232923" eaLnBrk="0" hangingPunct="0"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462" indent="-232923" eaLnBrk="0" hangingPunct="0"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307" indent="-232923" eaLnBrk="0" hangingPunct="0"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153" indent="-232923" algn="ctr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000" indent="-232923" algn="ctr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3846" indent="-232923" algn="ctr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59691" indent="-232923" algn="ctr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1949F233-1824-F443-87C0-3A79FED85BE5}" type="slidenum">
              <a:rPr lang="en-US" sz="1200"/>
              <a:pPr eaLnBrk="1" hangingPunct="1"/>
              <a:t>41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7899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00" indent="-291154" eaLnBrk="0" hangingPunct="0"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615" indent="-232923" eaLnBrk="0" hangingPunct="0"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462" indent="-232923" eaLnBrk="0" hangingPunct="0"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307" indent="-232923" eaLnBrk="0" hangingPunct="0"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153" indent="-232923" algn="ctr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000" indent="-232923" algn="ctr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3846" indent="-232923" algn="ctr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59691" indent="-232923" algn="ctr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1834A420-AD14-9C48-8858-A3524D7AF542}" type="slidenum">
              <a:rPr lang="en-US" sz="1200"/>
              <a:pPr eaLnBrk="1" hangingPunct="1"/>
              <a:t>42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57932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1029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5% Refuge in the bag</a:t>
            </a:r>
          </a:p>
          <a:p>
            <a:r>
              <a:rPr lang="en-US" dirty="0" smtClean="0"/>
              <a:t>RoundUp</a:t>
            </a:r>
            <a:r>
              <a:rPr lang="en-US" baseline="0" dirty="0" smtClean="0"/>
              <a:t> Liberty Link</a:t>
            </a:r>
          </a:p>
          <a:p>
            <a:r>
              <a:rPr lang="en-US" baseline="0" dirty="0" smtClean="0"/>
              <a:t>Two forms of insect resistance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92681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Iowa, Illinois, Nebraska, Minnesota– grow about half of all the corn in the U.S.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5889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Ways To Control Corn Rootworm And Corn Earworm.</a:t>
            </a:r>
          </a:p>
          <a:p>
            <a:endParaRPr lang="en-US" dirty="0" smtClean="0"/>
          </a:p>
          <a:p>
            <a:r>
              <a:rPr lang="en-US" dirty="0" err="1" smtClean="0"/>
              <a:t>SmartStax</a:t>
            </a:r>
            <a:r>
              <a:rPr lang="en-US" dirty="0" smtClean="0"/>
              <a:t>® RIB Complete® offers two built in modes of action that can deliver maximum control of both corn rootworm and corn earworm.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931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6172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D2D0F-7DD1-7F4C-840F-4EE902A6F5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77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5101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7754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000" indent="-29115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615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462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307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153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000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3846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9691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07B6CDF-98EC-244C-B0AF-1B819F5340A7}" type="slidenum">
              <a:rPr lang="en-US"/>
              <a:pPr eaLnBrk="1" hangingPunct="1"/>
              <a:t>9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361" y="4415790"/>
            <a:ext cx="6231466" cy="418338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9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700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000" indent="-29115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615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462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307" indent="-23292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153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000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3846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9691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876718-B869-FA46-B17F-2338D71EE147}" type="slidenum">
              <a:rPr lang="en-US"/>
              <a:pPr eaLnBrk="1" hangingPunct="1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0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304800"/>
            <a:ext cx="6781800" cy="2133600"/>
          </a:xfrm>
        </p:spPr>
        <p:txBody>
          <a:bodyPr/>
          <a:lstStyle>
            <a:lvl1pPr algn="r">
              <a:defRPr sz="3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6195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 dirty="0"/>
              <a:t>Click to edit Master subtitle style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239000" y="152400"/>
            <a:ext cx="685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0" y="0"/>
            <a:ext cx="228600" cy="6858000"/>
          </a:xfrm>
          <a:prstGeom prst="roundRect">
            <a:avLst/>
          </a:prstGeom>
          <a:gradFill flip="none" rotWithShape="1">
            <a:gsLst>
              <a:gs pos="26000">
                <a:srgbClr val="200173"/>
              </a:gs>
              <a:gs pos="100000">
                <a:srgbClr val="FFFFFF"/>
              </a:gs>
              <a:gs pos="36000">
                <a:srgbClr val="200173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5A52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sp>
        <p:nvSpPr>
          <p:cNvPr id="12" name="Rectangle 235"/>
          <p:cNvSpPr>
            <a:spLocks noChangeArrowheads="1"/>
          </p:cNvSpPr>
          <p:nvPr userDrawn="1"/>
        </p:nvSpPr>
        <p:spPr bwMode="auto">
          <a:xfrm>
            <a:off x="8763000" y="6583363"/>
            <a:ext cx="381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1313" indent="-341313" eaLnBrk="0" hangingPunct="0">
              <a:lnSpc>
                <a:spcPct val="90000"/>
              </a:lnSpc>
            </a:pPr>
            <a:fld id="{1E1B5B4A-F28B-43DE-B248-697EB0A5DD8F}" type="slidenum">
              <a:rPr lang="en-US" sz="1200" b="1">
                <a:solidFill>
                  <a:srgbClr val="256C2F"/>
                </a:solidFill>
                <a:latin typeface="Times New Roman" charset="0"/>
                <a:cs typeface="Times New Roman" charset="0"/>
              </a:rPr>
              <a:pPr marL="341313" indent="-341313" eaLnBrk="0" hangingPunct="0">
                <a:lnSpc>
                  <a:spcPct val="90000"/>
                </a:lnSpc>
              </a:pPr>
              <a:t>‹#›</a:t>
            </a:fld>
            <a:endParaRPr lang="en-US" sz="1200" b="1" dirty="0">
              <a:solidFill>
                <a:srgbClr val="256C2F"/>
              </a:solidFill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304800"/>
            <a:ext cx="6781800" cy="2133600"/>
          </a:xfrm>
        </p:spPr>
        <p:txBody>
          <a:bodyPr/>
          <a:lstStyle>
            <a:lvl1pPr algn="r">
              <a:defRPr sz="3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6195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 dirty="0"/>
              <a:t>Click to edit Master subtitle style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239000" y="152400"/>
            <a:ext cx="685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0" y="0"/>
            <a:ext cx="228600" cy="6858000"/>
          </a:xfrm>
          <a:prstGeom prst="roundRect">
            <a:avLst/>
          </a:prstGeom>
          <a:gradFill flip="none" rotWithShape="1">
            <a:gsLst>
              <a:gs pos="26000">
                <a:srgbClr val="200173"/>
              </a:gs>
              <a:gs pos="100000">
                <a:srgbClr val="FFFFFF"/>
              </a:gs>
              <a:gs pos="36000">
                <a:srgbClr val="200173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5A52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sp>
        <p:nvSpPr>
          <p:cNvPr id="12" name="Rectangle 235"/>
          <p:cNvSpPr>
            <a:spLocks noChangeArrowheads="1"/>
          </p:cNvSpPr>
          <p:nvPr userDrawn="1"/>
        </p:nvSpPr>
        <p:spPr bwMode="auto">
          <a:xfrm>
            <a:off x="8763000" y="6583363"/>
            <a:ext cx="381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1313" indent="-341313" eaLnBrk="0" hangingPunct="0">
              <a:lnSpc>
                <a:spcPct val="90000"/>
              </a:lnSpc>
            </a:pPr>
            <a:fld id="{1E1B5B4A-F28B-43DE-B248-697EB0A5DD8F}" type="slidenum">
              <a:rPr lang="en-US" sz="1200" b="1">
                <a:solidFill>
                  <a:srgbClr val="256C2F"/>
                </a:solidFill>
                <a:latin typeface="Times New Roman" charset="0"/>
                <a:cs typeface="Times New Roman" charset="0"/>
              </a:rPr>
              <a:pPr marL="341313" indent="-341313" eaLnBrk="0" hangingPunct="0">
                <a:lnSpc>
                  <a:spcPct val="90000"/>
                </a:lnSpc>
              </a:pPr>
              <a:t>‹#›</a:t>
            </a:fld>
            <a:endParaRPr lang="en-US" sz="1200" b="1" dirty="0">
              <a:solidFill>
                <a:srgbClr val="256C2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222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04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833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833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95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0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68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99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1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19263"/>
            <a:ext cx="4038600" cy="2339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339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211638"/>
            <a:ext cx="4038600" cy="2341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211638"/>
            <a:ext cx="4038600" cy="2341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0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06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833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833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0"/>
            <a:endParaRPr lang="en-US" noProof="0" dirty="0" smtClean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2C37A8-B066-3347-98F5-C636012E870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2771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77D29C9-3CFC-6C4F-8293-4755F3A773F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9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518400" y="685800"/>
            <a:ext cx="0" cy="5791200"/>
          </a:xfrm>
          <a:prstGeom prst="line">
            <a:avLst/>
          </a:prstGeom>
          <a:noFill/>
          <a:ln w="508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686800" cy="0"/>
          </a:xfrm>
          <a:prstGeom prst="line">
            <a:avLst/>
          </a:prstGeom>
          <a:noFill/>
          <a:ln w="508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pic>
        <p:nvPicPr>
          <p:cNvPr id="6" name="Picture 45" descr="new_index_0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594600" y="762000"/>
            <a:ext cx="1397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95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304800"/>
            <a:ext cx="6781800" cy="21336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6195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  <a:prstGeom prst="rect">
            <a:avLst/>
          </a:prstGeo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 dirty="0"/>
              <a:t>Click to edit Master subtitle style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 bwMode="auto">
          <a:xfrm>
            <a:off x="0" y="0"/>
            <a:ext cx="228600" cy="6858000"/>
          </a:xfrm>
          <a:prstGeom prst="roundRect">
            <a:avLst/>
          </a:prstGeom>
          <a:gradFill flip="none" rotWithShape="1">
            <a:gsLst>
              <a:gs pos="26000">
                <a:srgbClr val="200173"/>
              </a:gs>
              <a:gs pos="100000">
                <a:srgbClr val="FFFFFF"/>
              </a:gs>
              <a:gs pos="36000">
                <a:srgbClr val="200173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5A52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sp>
        <p:nvSpPr>
          <p:cNvPr id="11" name="Rectangle 235"/>
          <p:cNvSpPr>
            <a:spLocks noChangeArrowheads="1"/>
          </p:cNvSpPr>
          <p:nvPr userDrawn="1"/>
        </p:nvSpPr>
        <p:spPr bwMode="auto">
          <a:xfrm>
            <a:off x="304800" y="6557963"/>
            <a:ext cx="381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1313" indent="-341313" eaLnBrk="0" hangingPunct="0">
              <a:lnSpc>
                <a:spcPct val="90000"/>
              </a:lnSpc>
            </a:pPr>
            <a:fld id="{1E1B5B4A-F28B-43DE-B248-697EB0A5DD8F}" type="slidenum">
              <a:rPr lang="en-US" sz="900" b="0">
                <a:solidFill>
                  <a:srgbClr val="256C2F"/>
                </a:solidFill>
                <a:latin typeface="Times New Roman" charset="0"/>
                <a:cs typeface="Times New Roman" charset="0"/>
              </a:rPr>
              <a:pPr marL="341313" indent="-341313" eaLnBrk="0" hangingPunct="0">
                <a:lnSpc>
                  <a:spcPct val="90000"/>
                </a:lnSpc>
              </a:pPr>
              <a:t>‹#›</a:t>
            </a:fld>
            <a:endParaRPr lang="en-US" sz="900" b="0" dirty="0">
              <a:solidFill>
                <a:srgbClr val="256C2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57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833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833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0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19263"/>
            <a:ext cx="4038600" cy="2339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339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211638"/>
            <a:ext cx="4038600" cy="2341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211638"/>
            <a:ext cx="4038600" cy="2341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0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833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833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0"/>
            <a:endParaRPr lang="en-US" noProof="0" dirty="0" smtClean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2C37A8-B066-3347-98F5-C636012E870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3546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Line 2"/>
          <p:cNvSpPr>
            <a:spLocks noChangeShapeType="1"/>
          </p:cNvSpPr>
          <p:nvPr/>
        </p:nvSpPr>
        <p:spPr bwMode="auto">
          <a:xfrm>
            <a:off x="7848600" y="76200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701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235"/>
          <p:cNvSpPr>
            <a:spLocks noChangeArrowheads="1"/>
          </p:cNvSpPr>
          <p:nvPr/>
        </p:nvSpPr>
        <p:spPr bwMode="auto">
          <a:xfrm>
            <a:off x="8763000" y="6583363"/>
            <a:ext cx="381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1313" indent="-341313" eaLnBrk="0" hangingPunct="0">
              <a:lnSpc>
                <a:spcPct val="90000"/>
              </a:lnSpc>
            </a:pPr>
            <a:fld id="{1E1B5B4A-F28B-43DE-B248-697EB0A5DD8F}" type="slidenum">
              <a:rPr lang="en-US" sz="1200" b="1">
                <a:solidFill>
                  <a:srgbClr val="256C2F"/>
                </a:solidFill>
                <a:latin typeface="Times New Roman" charset="0"/>
                <a:cs typeface="Times New Roman" charset="0"/>
              </a:rPr>
              <a:pPr marL="341313" indent="-341313" eaLnBrk="0" hangingPunct="0">
                <a:lnSpc>
                  <a:spcPct val="90000"/>
                </a:lnSpc>
              </a:pPr>
              <a:t>‹#›</a:t>
            </a:fld>
            <a:endParaRPr lang="en-US" sz="1200" b="1" dirty="0">
              <a:solidFill>
                <a:srgbClr val="256C2F"/>
              </a:solidFill>
              <a:latin typeface="Times New Roman" charset="0"/>
              <a:cs typeface="Times New Roman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1346200"/>
            <a:ext cx="8686800" cy="0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 bwMode="auto">
          <a:xfrm>
            <a:off x="0" y="0"/>
            <a:ext cx="228600" cy="6858000"/>
          </a:xfrm>
          <a:prstGeom prst="roundRect">
            <a:avLst/>
          </a:prstGeom>
          <a:gradFill flip="none" rotWithShape="1">
            <a:gsLst>
              <a:gs pos="26000">
                <a:srgbClr val="200173"/>
              </a:gs>
              <a:gs pos="100000">
                <a:srgbClr val="FFFFFF"/>
              </a:gs>
              <a:gs pos="36000">
                <a:srgbClr val="200173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5A52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pic>
        <p:nvPicPr>
          <p:cNvPr id="11" name="Picture 10" descr="IMG_4405.JPG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333" y="266700"/>
            <a:ext cx="1118067" cy="864079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47" r:id="rId2"/>
    <p:sldLayoutId id="2147483749" r:id="rId3"/>
    <p:sldLayoutId id="2147483750" r:id="rId4"/>
    <p:sldLayoutId id="2147483751" r:id="rId5"/>
    <p:sldLayoutId id="2147483752" r:id="rId6"/>
    <p:sldLayoutId id="2147483757" r:id="rId7"/>
    <p:sldLayoutId id="2147483758" r:id="rId8"/>
    <p:sldLayoutId id="214748379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700" b="1">
          <a:solidFill>
            <a:srgbClr val="008000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Line 2"/>
          <p:cNvSpPr>
            <a:spLocks noChangeShapeType="1"/>
          </p:cNvSpPr>
          <p:nvPr/>
        </p:nvSpPr>
        <p:spPr bwMode="auto">
          <a:xfrm>
            <a:off x="7162800" y="76200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6553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235"/>
          <p:cNvSpPr>
            <a:spLocks noChangeArrowheads="1"/>
          </p:cNvSpPr>
          <p:nvPr/>
        </p:nvSpPr>
        <p:spPr bwMode="auto">
          <a:xfrm>
            <a:off x="8763000" y="6583363"/>
            <a:ext cx="381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1313" indent="-341313" eaLnBrk="0" hangingPunct="0">
              <a:lnSpc>
                <a:spcPct val="90000"/>
              </a:lnSpc>
            </a:pPr>
            <a:fld id="{1E1B5B4A-F28B-43DE-B248-697EB0A5DD8F}" type="slidenum">
              <a:rPr lang="en-US" sz="1200" b="1">
                <a:solidFill>
                  <a:srgbClr val="256C2F"/>
                </a:solidFill>
                <a:latin typeface="Times New Roman" charset="0"/>
                <a:cs typeface="Times New Roman" charset="0"/>
              </a:rPr>
              <a:pPr marL="341313" indent="-341313" eaLnBrk="0" hangingPunct="0">
                <a:lnSpc>
                  <a:spcPct val="90000"/>
                </a:lnSpc>
              </a:pPr>
              <a:t>‹#›</a:t>
            </a:fld>
            <a:endParaRPr lang="en-US" sz="1200" b="1" dirty="0">
              <a:solidFill>
                <a:srgbClr val="256C2F"/>
              </a:solidFill>
              <a:latin typeface="Times New Roman" charset="0"/>
              <a:cs typeface="Times New Roman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1346200"/>
            <a:ext cx="8686800" cy="0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 bwMode="auto">
          <a:xfrm>
            <a:off x="0" y="0"/>
            <a:ext cx="228600" cy="6858000"/>
          </a:xfrm>
          <a:prstGeom prst="roundRect">
            <a:avLst/>
          </a:prstGeom>
          <a:gradFill flip="none" rotWithShape="1">
            <a:gsLst>
              <a:gs pos="26000">
                <a:srgbClr val="200173"/>
              </a:gs>
              <a:gs pos="100000">
                <a:srgbClr val="FFFFFF"/>
              </a:gs>
              <a:gs pos="36000">
                <a:srgbClr val="200173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5A52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388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700" b="1">
          <a:solidFill>
            <a:srgbClr val="008000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Line 2"/>
          <p:cNvSpPr>
            <a:spLocks noChangeShapeType="1"/>
          </p:cNvSpPr>
          <p:nvPr/>
        </p:nvSpPr>
        <p:spPr bwMode="auto">
          <a:xfrm>
            <a:off x="7848600" y="76200"/>
            <a:ext cx="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pic>
        <p:nvPicPr>
          <p:cNvPr id="618539" name="Picture 43" descr="new_index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9342" y="121796"/>
            <a:ext cx="853658" cy="1164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235"/>
          <p:cNvSpPr>
            <a:spLocks noChangeArrowheads="1"/>
          </p:cNvSpPr>
          <p:nvPr/>
        </p:nvSpPr>
        <p:spPr bwMode="auto">
          <a:xfrm>
            <a:off x="-53975" y="6491288"/>
            <a:ext cx="381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1313" indent="-341313" eaLnBrk="0" hangingPunct="0">
              <a:lnSpc>
                <a:spcPct val="90000"/>
              </a:lnSpc>
            </a:pPr>
            <a:fld id="{1E1B5B4A-F28B-43DE-B248-697EB0A5DD8F}" type="slidenum">
              <a:rPr lang="en-US" sz="900" b="0">
                <a:solidFill>
                  <a:srgbClr val="256C2F"/>
                </a:solidFill>
                <a:latin typeface="Times New Roman" charset="0"/>
                <a:cs typeface="Times New Roman" charset="0"/>
              </a:rPr>
              <a:pPr marL="341313" indent="-341313" eaLnBrk="0" hangingPunct="0">
                <a:lnSpc>
                  <a:spcPct val="90000"/>
                </a:lnSpc>
              </a:pPr>
              <a:t>‹#›</a:t>
            </a:fld>
            <a:endParaRPr lang="en-US" sz="900" b="0" dirty="0">
              <a:solidFill>
                <a:srgbClr val="256C2F"/>
              </a:solidFill>
              <a:latin typeface="Times New Roman" charset="0"/>
              <a:cs typeface="Times New Roman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620000" y="1346200"/>
            <a:ext cx="1371600" cy="0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 bwMode="auto">
          <a:xfrm>
            <a:off x="0" y="0"/>
            <a:ext cx="228600" cy="6858000"/>
          </a:xfrm>
          <a:prstGeom prst="roundRect">
            <a:avLst/>
          </a:prstGeom>
          <a:gradFill flip="none" rotWithShape="1">
            <a:gsLst>
              <a:gs pos="26000">
                <a:srgbClr val="200173"/>
              </a:gs>
              <a:gs pos="100000">
                <a:srgbClr val="FFFFFF"/>
              </a:gs>
              <a:gs pos="36000">
                <a:srgbClr val="200173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5A52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sp>
        <p:nvSpPr>
          <p:cNvPr id="11" name="Rectangle 235"/>
          <p:cNvSpPr>
            <a:spLocks noChangeArrowheads="1"/>
          </p:cNvSpPr>
          <p:nvPr/>
        </p:nvSpPr>
        <p:spPr bwMode="auto">
          <a:xfrm>
            <a:off x="304800" y="6557963"/>
            <a:ext cx="381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1313" indent="-341313" eaLnBrk="0" hangingPunct="0">
              <a:lnSpc>
                <a:spcPct val="90000"/>
              </a:lnSpc>
            </a:pPr>
            <a:fld id="{1E1B5B4A-F28B-43DE-B248-697EB0A5DD8F}" type="slidenum">
              <a:rPr lang="en-US" sz="900" b="0">
                <a:solidFill>
                  <a:srgbClr val="256C2F"/>
                </a:solidFill>
                <a:latin typeface="Times New Roman" charset="0"/>
                <a:cs typeface="Times New Roman" charset="0"/>
              </a:rPr>
              <a:pPr marL="341313" indent="-341313" eaLnBrk="0" hangingPunct="0">
                <a:lnSpc>
                  <a:spcPct val="90000"/>
                </a:lnSpc>
              </a:pPr>
              <a:t>‹#›</a:t>
            </a:fld>
            <a:endParaRPr lang="en-US" sz="900" b="0" dirty="0">
              <a:solidFill>
                <a:srgbClr val="256C2F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24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emf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6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11" Type="http://schemas.openxmlformats.org/officeDocument/2006/relationships/image" Target="../media/image24.tiff"/><Relationship Id="rId5" Type="http://schemas.openxmlformats.org/officeDocument/2006/relationships/image" Target="../media/image32.tiff"/><Relationship Id="rId10" Type="http://schemas.openxmlformats.org/officeDocument/2006/relationships/image" Target="../media/image25.tiff"/><Relationship Id="rId4" Type="http://schemas.openxmlformats.org/officeDocument/2006/relationships/image" Target="../media/image31.tiff"/><Relationship Id="rId9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tiff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2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microsoft.com/office/2007/relationships/hdphoto" Target="../media/hdphoto1.wdp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agry.purdue.edu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1021" r="834" b="8944"/>
          <a:stretch/>
        </p:blipFill>
        <p:spPr>
          <a:xfrm>
            <a:off x="723900" y="1800074"/>
            <a:ext cx="8420100" cy="460072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Academic History</a:t>
            </a:r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790703" y="3312655"/>
            <a:ext cx="4651375" cy="1867734"/>
            <a:chOff x="1828800" y="3237468"/>
            <a:chExt cx="4651375" cy="1867734"/>
          </a:xfrm>
        </p:grpSpPr>
        <p:grpSp>
          <p:nvGrpSpPr>
            <p:cNvPr id="9" name="Group 33"/>
            <p:cNvGrpSpPr/>
            <p:nvPr/>
          </p:nvGrpSpPr>
          <p:grpSpPr>
            <a:xfrm>
              <a:off x="2819399" y="3237468"/>
              <a:ext cx="1905001" cy="442357"/>
              <a:chOff x="2971799" y="2856468"/>
              <a:chExt cx="1905001" cy="442357"/>
            </a:xfrm>
          </p:grpSpPr>
          <p:sp>
            <p:nvSpPr>
              <p:cNvPr id="35" name="Line 12"/>
              <p:cNvSpPr>
                <a:spLocks noChangeShapeType="1"/>
              </p:cNvSpPr>
              <p:nvPr/>
            </p:nvSpPr>
            <p:spPr bwMode="auto">
              <a:xfrm flipH="1">
                <a:off x="2971799" y="3124200"/>
                <a:ext cx="457201" cy="174625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 dirty="0">
                  <a:latin typeface="Arial"/>
                  <a:cs typeface="Arial"/>
                </a:endParaRPr>
              </a:p>
            </p:txBody>
          </p:sp>
          <p:sp>
            <p:nvSpPr>
              <p:cNvPr id="36" name="Rectangle 6"/>
              <p:cNvSpPr>
                <a:spLocks noChangeArrowheads="1"/>
              </p:cNvSpPr>
              <p:nvPr/>
            </p:nvSpPr>
            <p:spPr bwMode="auto">
              <a:xfrm>
                <a:off x="3352800" y="2856468"/>
                <a:ext cx="15240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 smtClean="0">
                    <a:latin typeface="Arial"/>
                    <a:cs typeface="Arial"/>
                  </a:rPr>
                  <a:t>Athens, GA</a:t>
                </a:r>
                <a:endParaRPr lang="en-US" sz="1800" b="1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1828800" y="3581400"/>
              <a:ext cx="4651375" cy="1523802"/>
              <a:chOff x="73152" y="5181600"/>
              <a:chExt cx="4651248" cy="1523802"/>
            </a:xfrm>
          </p:grpSpPr>
          <p:sp>
            <p:nvSpPr>
              <p:cNvPr id="20" name="Text Box 24"/>
              <p:cNvSpPr txBox="1">
                <a:spLocks noChangeArrowheads="1"/>
              </p:cNvSpPr>
              <p:nvPr/>
            </p:nvSpPr>
            <p:spPr bwMode="auto">
              <a:xfrm>
                <a:off x="73152" y="6397625"/>
                <a:ext cx="4270258" cy="3077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400" i="1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alibri" charset="0"/>
                  </a:rPr>
                  <a:t>Institute for Plant Breeding, Genetics &amp; Genomics</a:t>
                </a:r>
              </a:p>
            </p:txBody>
          </p:sp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678" b="43568"/>
              <a:stretch>
                <a:fillRect/>
              </a:stretch>
            </p:blipFill>
            <p:spPr bwMode="auto">
              <a:xfrm>
                <a:off x="188976" y="5181600"/>
                <a:ext cx="40386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22364" y="5867398"/>
                <a:ext cx="4602036" cy="523220"/>
              </a:xfrm>
              <a:prstGeom prst="rect">
                <a:avLst/>
              </a:prstGeom>
              <a:noFill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r>
                  <a:rPr lang="en-US" sz="2800" b="1" dirty="0">
                    <a:ln>
                      <a:solidFill>
                        <a:schemeClr val="tx1"/>
                      </a:solidFill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Times New Roman" charset="0"/>
                    <a:cs typeface="Times New Roman" charset="0"/>
                  </a:rPr>
                  <a:t>The University of Georgia</a:t>
                </a:r>
                <a:r>
                  <a:rPr lang="en-US" sz="1050" dirty="0">
                    <a:ln>
                      <a:solidFill>
                        <a:schemeClr val="tx1"/>
                      </a:solidFill>
                    </a:ln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®</a:t>
                </a:r>
              </a:p>
            </p:txBody>
          </p:sp>
          <p:cxnSp>
            <p:nvCxnSpPr>
              <p:cNvPr id="24" name="Straight Connector 8"/>
              <p:cNvCxnSpPr>
                <a:cxnSpLocks noChangeShapeType="1"/>
              </p:cNvCxnSpPr>
              <p:nvPr/>
            </p:nvCxnSpPr>
            <p:spPr bwMode="auto">
              <a:xfrm>
                <a:off x="228600" y="6400800"/>
                <a:ext cx="3962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11" name="Group 9"/>
          <p:cNvGrpSpPr/>
          <p:nvPr/>
        </p:nvGrpSpPr>
        <p:grpSpPr>
          <a:xfrm>
            <a:off x="4343400" y="1661162"/>
            <a:ext cx="3505200" cy="1698625"/>
            <a:chOff x="4572000" y="1600200"/>
            <a:chExt cx="3505200" cy="1698625"/>
          </a:xfrm>
        </p:grpSpPr>
        <p:grpSp>
          <p:nvGrpSpPr>
            <p:cNvPr id="12" name="Group 30"/>
            <p:cNvGrpSpPr/>
            <p:nvPr/>
          </p:nvGrpSpPr>
          <p:grpSpPr>
            <a:xfrm>
              <a:off x="4572000" y="2373868"/>
              <a:ext cx="2057400" cy="924957"/>
              <a:chOff x="2286000" y="2373868"/>
              <a:chExt cx="2057400" cy="924957"/>
            </a:xfrm>
          </p:grpSpPr>
          <p:sp>
            <p:nvSpPr>
              <p:cNvPr id="32" name="Line 12"/>
              <p:cNvSpPr>
                <a:spLocks noChangeShapeType="1"/>
              </p:cNvSpPr>
              <p:nvPr/>
            </p:nvSpPr>
            <p:spPr bwMode="auto">
              <a:xfrm flipH="1">
                <a:off x="2971800" y="2667000"/>
                <a:ext cx="442913" cy="631825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 dirty="0">
                  <a:latin typeface="Arial"/>
                  <a:cs typeface="Arial"/>
                </a:endParaRPr>
              </a:p>
            </p:txBody>
          </p:sp>
          <p:sp>
            <p:nvSpPr>
              <p:cNvPr id="33" name="Rectangle 6"/>
              <p:cNvSpPr>
                <a:spLocks noChangeArrowheads="1"/>
              </p:cNvSpPr>
              <p:nvPr/>
            </p:nvSpPr>
            <p:spPr bwMode="auto">
              <a:xfrm>
                <a:off x="2286000" y="2373868"/>
                <a:ext cx="20574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 smtClean="0">
                    <a:latin typeface="Arial"/>
                    <a:cs typeface="Arial"/>
                  </a:rPr>
                  <a:t>Vienna, Austria</a:t>
                </a:r>
                <a:endParaRPr lang="en-US" sz="1800" b="1" dirty="0">
                  <a:latin typeface="Arial"/>
                  <a:cs typeface="Arial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7000" y="1600200"/>
              <a:ext cx="1600200" cy="16002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  <a:bevelB/>
            </a:sp3d>
          </p:spPr>
        </p:pic>
      </p:grpSp>
      <p:grpSp>
        <p:nvGrpSpPr>
          <p:cNvPr id="13" name="Group 10"/>
          <p:cNvGrpSpPr/>
          <p:nvPr/>
        </p:nvGrpSpPr>
        <p:grpSpPr>
          <a:xfrm>
            <a:off x="6894576" y="4302518"/>
            <a:ext cx="2057400" cy="2479282"/>
            <a:chOff x="6781800" y="4191000"/>
            <a:chExt cx="2057400" cy="24792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0400" y="5486400"/>
              <a:ext cx="1600200" cy="1183882"/>
            </a:xfrm>
            <a:prstGeom prst="rect">
              <a:avLst/>
            </a:prstGeom>
          </p:spPr>
        </p:pic>
        <p:grpSp>
          <p:nvGrpSpPr>
            <p:cNvPr id="14" name="Group 26"/>
            <p:cNvGrpSpPr/>
            <p:nvPr/>
          </p:nvGrpSpPr>
          <p:grpSpPr>
            <a:xfrm>
              <a:off x="6781800" y="4191000"/>
              <a:ext cx="2057400" cy="1255931"/>
              <a:chOff x="1989667" y="1676400"/>
              <a:chExt cx="2057400" cy="1255931"/>
            </a:xfrm>
          </p:grpSpPr>
          <p:sp>
            <p:nvSpPr>
              <p:cNvPr id="37" name="Line 12"/>
              <p:cNvSpPr>
                <a:spLocks noChangeShapeType="1"/>
              </p:cNvSpPr>
              <p:nvPr/>
            </p:nvSpPr>
            <p:spPr bwMode="auto">
              <a:xfrm flipH="1" flipV="1">
                <a:off x="2675467" y="1676400"/>
                <a:ext cx="304800" cy="685800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 dirty="0">
                  <a:latin typeface="Arial"/>
                  <a:cs typeface="Arial"/>
                </a:endParaRPr>
              </a:p>
            </p:txBody>
          </p:sp>
          <p:sp>
            <p:nvSpPr>
              <p:cNvPr id="38" name="Rectangle 6"/>
              <p:cNvSpPr>
                <a:spLocks noChangeArrowheads="1"/>
              </p:cNvSpPr>
              <p:nvPr/>
            </p:nvSpPr>
            <p:spPr bwMode="auto">
              <a:xfrm>
                <a:off x="1989667" y="2286000"/>
                <a:ext cx="2057400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Arial"/>
                    <a:cs typeface="Arial"/>
                  </a:rPr>
                  <a:t>Los Baños, </a:t>
                </a:r>
                <a:r>
                  <a:rPr lang="en-US" b="1" dirty="0" smtClean="0">
                    <a:latin typeface="Arial"/>
                    <a:cs typeface="Arial"/>
                  </a:rPr>
                  <a:t>Philippines</a:t>
                </a:r>
                <a:endParaRPr lang="en-US" sz="1800" b="1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39" name="Footer Placeholder 3"/>
          <p:cNvSpPr txBox="1">
            <a:spLocks/>
          </p:cNvSpPr>
          <p:nvPr/>
        </p:nvSpPr>
        <p:spPr>
          <a:xfrm>
            <a:off x="304800" y="6400802"/>
            <a:ext cx="8686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r>
              <a:rPr lang="en-US" b="0" dirty="0" smtClean="0">
                <a:cs typeface="Arial" charset="0"/>
              </a:rPr>
              <a:t>Google images</a:t>
            </a:r>
            <a:endParaRPr lang="en-US" b="0" dirty="0">
              <a:cs typeface="Arial" charset="0"/>
            </a:endParaRPr>
          </a:p>
        </p:txBody>
      </p:sp>
      <p:pic>
        <p:nvPicPr>
          <p:cNvPr id="40" name="Picture 2" descr="E:\Roger_NAPB.jpg"/>
          <p:cNvPicPr>
            <a:picLocks noChangeAspect="1" noChangeArrowheads="1"/>
          </p:cNvPicPr>
          <p:nvPr/>
        </p:nvPicPr>
        <p:blipFill rotWithShape="1">
          <a:blip r:embed="rId8" cstate="print"/>
          <a:srcRect l="46849" t="9765" r="23281" b="9765"/>
          <a:stretch/>
        </p:blipFill>
        <p:spPr bwMode="auto">
          <a:xfrm>
            <a:off x="685800" y="3723938"/>
            <a:ext cx="1083630" cy="1938630"/>
          </a:xfrm>
          <a:prstGeom prst="rect">
            <a:avLst/>
          </a:prstGeom>
          <a:noFill/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grpSp>
        <p:nvGrpSpPr>
          <p:cNvPr id="41" name="Group 40"/>
          <p:cNvGrpSpPr/>
          <p:nvPr/>
        </p:nvGrpSpPr>
        <p:grpSpPr>
          <a:xfrm>
            <a:off x="560832" y="2081786"/>
            <a:ext cx="4038600" cy="1580195"/>
            <a:chOff x="533400" y="2057400"/>
            <a:chExt cx="4038600" cy="1580195"/>
          </a:xfrm>
        </p:grpSpPr>
        <p:grpSp>
          <p:nvGrpSpPr>
            <p:cNvPr id="4" name="Group 6"/>
            <p:cNvGrpSpPr/>
            <p:nvPr/>
          </p:nvGrpSpPr>
          <p:grpSpPr>
            <a:xfrm>
              <a:off x="533400" y="2286000"/>
              <a:ext cx="4038600" cy="1351595"/>
              <a:chOff x="520700" y="2222500"/>
              <a:chExt cx="4038600" cy="1351595"/>
            </a:xfrm>
          </p:grpSpPr>
          <p:grpSp>
            <p:nvGrpSpPr>
              <p:cNvPr id="7" name="Group 3"/>
              <p:cNvGrpSpPr/>
              <p:nvPr/>
            </p:nvGrpSpPr>
            <p:grpSpPr>
              <a:xfrm>
                <a:off x="1054100" y="2222500"/>
                <a:ext cx="3505200" cy="1054100"/>
                <a:chOff x="1054100" y="2222500"/>
                <a:chExt cx="3505200" cy="1054100"/>
              </a:xfrm>
            </p:grpSpPr>
            <p:sp>
              <p:nvSpPr>
                <p:cNvPr id="29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2895600" y="2908300"/>
                  <a:ext cx="139700" cy="368300"/>
                </a:xfrm>
                <a:prstGeom prst="line">
                  <a:avLst/>
                </a:prstGeom>
                <a:noFill/>
                <a:ln w="63500">
                  <a:solidFill>
                    <a:schemeClr val="tx1"/>
                  </a:solidFill>
                  <a:round/>
                  <a:headEnd type="none" w="sm" len="sm"/>
                  <a:tailEnd type="triangle" w="sm" len="sm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8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30" name="Rectangle 6"/>
                <p:cNvSpPr>
                  <a:spLocks noChangeArrowheads="1"/>
                </p:cNvSpPr>
                <p:nvPr/>
              </p:nvSpPr>
              <p:spPr bwMode="auto">
                <a:xfrm>
                  <a:off x="1054100" y="2222500"/>
                  <a:ext cx="3505200" cy="646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b="1" dirty="0" smtClean="0">
                      <a:latin typeface="Arial"/>
                      <a:cs typeface="Arial"/>
                    </a:rPr>
                    <a:t>Syracuse, NY </a:t>
                  </a:r>
                </a:p>
                <a:p>
                  <a:pPr algn="ctr"/>
                  <a:r>
                    <a:rPr lang="en-US" sz="1800" b="1" dirty="0" smtClean="0">
                      <a:latin typeface="Arial"/>
                      <a:cs typeface="Arial"/>
                    </a:rPr>
                    <a:t>Biotechnology BS</a:t>
                  </a:r>
                  <a:endParaRPr lang="en-US" sz="1800" b="1" dirty="0">
                    <a:latin typeface="Arial"/>
                    <a:cs typeface="Arial"/>
                  </a:endParaRPr>
                </a:p>
              </p:txBody>
            </p:sp>
          </p:grp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0700" y="2832100"/>
                <a:ext cx="2280411" cy="741995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</p:pic>
        </p:grpSp>
        <p:pic>
          <p:nvPicPr>
            <p:cNvPr id="23554" name="Picture 2" descr="http://www.survivingcollege.com/wp-content/uploads/2013/03/Syracuse-University-Oranges-Mascot-Monday-Logo-1024x768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33400" y="2057400"/>
              <a:ext cx="1117600" cy="8382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  <a:bevelB/>
            </a:sp3d>
          </p:spPr>
        </p:pic>
      </p:grpSp>
      <p:grpSp>
        <p:nvGrpSpPr>
          <p:cNvPr id="46" name="Group 45"/>
          <p:cNvGrpSpPr/>
          <p:nvPr/>
        </p:nvGrpSpPr>
        <p:grpSpPr>
          <a:xfrm>
            <a:off x="2246811" y="2971800"/>
            <a:ext cx="3505200" cy="1664732"/>
            <a:chOff x="2246811" y="2971800"/>
            <a:chExt cx="3505200" cy="1664732"/>
          </a:xfrm>
        </p:grpSpPr>
        <p:grpSp>
          <p:nvGrpSpPr>
            <p:cNvPr id="44" name="Group 43"/>
            <p:cNvGrpSpPr/>
            <p:nvPr/>
          </p:nvGrpSpPr>
          <p:grpSpPr>
            <a:xfrm>
              <a:off x="2970784" y="2971800"/>
              <a:ext cx="1601216" cy="1260764"/>
              <a:chOff x="2970784" y="2971800"/>
              <a:chExt cx="1601216" cy="1260764"/>
            </a:xfrm>
          </p:grpSpPr>
          <p:pic>
            <p:nvPicPr>
              <p:cNvPr id="49154" name="Picture 2" descr="http://brunotola.com/symbol22/cornell.gif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276600" y="2971800"/>
                <a:ext cx="1295400" cy="1260764"/>
              </a:xfrm>
              <a:prstGeom prst="rect">
                <a:avLst/>
              </a:prstGeom>
              <a:noFill/>
            </p:spPr>
          </p:pic>
          <p:sp>
            <p:nvSpPr>
              <p:cNvPr id="43" name="Line 12"/>
              <p:cNvSpPr>
                <a:spLocks noChangeShapeType="1"/>
              </p:cNvSpPr>
              <p:nvPr/>
            </p:nvSpPr>
            <p:spPr bwMode="auto">
              <a:xfrm flipH="1" flipV="1">
                <a:off x="2970784" y="3314192"/>
                <a:ext cx="304800" cy="152400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45" name="Rectangle 6"/>
            <p:cNvSpPr>
              <a:spLocks noChangeArrowheads="1"/>
            </p:cNvSpPr>
            <p:nvPr/>
          </p:nvSpPr>
          <p:spPr bwMode="auto">
            <a:xfrm>
              <a:off x="2246811" y="4267200"/>
              <a:ext cx="3505200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 smtClean="0">
                  <a:latin typeface="Arial"/>
                  <a:cs typeface="Arial"/>
                </a:rPr>
                <a:t>Ithaca, NY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62000" y="2342821"/>
            <a:ext cx="2398330" cy="1363547"/>
            <a:chOff x="3635427" y="2971580"/>
            <a:chExt cx="2398330" cy="1363547"/>
          </a:xfrm>
        </p:grpSpPr>
        <p:pic>
          <p:nvPicPr>
            <p:cNvPr id="7170" name="Picture 2" descr="https://encrypted-tbn2.gstatic.com/images?q=tbn:ANd9GcQPyAzOwoxxlMk6olEJrqOae5sCjhiKDOykKLjDsOXNR98BQEqi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427" y="2971580"/>
              <a:ext cx="2398330" cy="944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5508408" y="3963995"/>
              <a:ext cx="282627" cy="371132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 dirty="0">
                <a:latin typeface="Arial"/>
                <a:cs typeface="Arial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524" y="2387465"/>
            <a:ext cx="2396212" cy="11442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" t="8889" r="8840" b="17778"/>
          <a:stretch/>
        </p:blipFill>
        <p:spPr>
          <a:xfrm>
            <a:off x="4343400" y="108898"/>
            <a:ext cx="1412878" cy="11955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71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7525"/>
    </mc:Choice>
    <mc:Fallback xmlns="">
      <p:transition advClick="0" advTm="107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Resistance Genes are Green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6581001"/>
            <a:ext cx="830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Image: cheminova</a:t>
            </a:r>
            <a:r>
              <a:rPr lang="en-US" sz="1200" dirty="0"/>
              <a:t>-</a:t>
            </a:r>
            <a:r>
              <a:rPr lang="en-US" sz="1200" dirty="0" smtClean="0"/>
              <a:t>us.com</a:t>
            </a:r>
            <a:endParaRPr lang="en-US" sz="1200" dirty="0"/>
          </a:p>
        </p:txBody>
      </p:sp>
      <p:pic>
        <p:nvPicPr>
          <p:cNvPr id="5" name="Picture 4" descr="theme_produc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3" y="2057400"/>
            <a:ext cx="8229600" cy="3343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0331" y="2057400"/>
            <a:ext cx="4262233" cy="353943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/>
            <a:r>
              <a:rPr lang="en-US" sz="1700" b="1" dirty="0" smtClean="0"/>
              <a:t>Environmentally safe/Fungicide free</a:t>
            </a:r>
            <a:endParaRPr lang="en-US" sz="1700" b="1" dirty="0" smtClean="0">
              <a:solidFill>
                <a:srgbClr val="0000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j-lt"/>
              <a:cs typeface="Arial Rounded MT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34666" y="5063066"/>
            <a:ext cx="2362200" cy="353943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/>
            <a:r>
              <a:rPr lang="en-US" sz="1700" b="1" dirty="0"/>
              <a:t>Time</a:t>
            </a:r>
            <a:endParaRPr lang="en-US" sz="1700" b="1" dirty="0" smtClean="0">
              <a:solidFill>
                <a:srgbClr val="0000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j-lt"/>
              <a:cs typeface="Arial Rounded MT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26200" y="2040466"/>
            <a:ext cx="2362200" cy="353943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/>
            <a:r>
              <a:rPr lang="en-US" sz="1700" b="1" dirty="0" smtClean="0"/>
              <a:t>Fuel/Cost/Emissions</a:t>
            </a:r>
            <a:endParaRPr lang="en-US" sz="1700" b="1" dirty="0"/>
          </a:p>
        </p:txBody>
      </p:sp>
      <p:sp>
        <p:nvSpPr>
          <p:cNvPr id="9" name="Rectangle 8"/>
          <p:cNvSpPr/>
          <p:nvPr/>
        </p:nvSpPr>
        <p:spPr>
          <a:xfrm>
            <a:off x="533400" y="5046134"/>
            <a:ext cx="2362200" cy="353943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lvl="1" algn="ctr"/>
            <a:r>
              <a:rPr lang="en-US" sz="1700" b="1" dirty="0"/>
              <a:t>Broad spectrum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326533" y="65362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14500" y="2432509"/>
            <a:ext cx="5451798" cy="2596691"/>
          </a:xfrm>
          <a:prstGeom prst="line">
            <a:avLst/>
          </a:prstGeom>
          <a:ln w="1016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67600" y="2445720"/>
            <a:ext cx="148166" cy="2583480"/>
          </a:xfrm>
          <a:prstGeom prst="line">
            <a:avLst/>
          </a:prstGeom>
          <a:ln w="1016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52450" y="5680737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rPr>
              <a:t>Problem: No resistant varieties deployed in the USA, even in 2012 </a:t>
            </a:r>
            <a:endParaRPr lang="en-US" sz="2000" b="1" dirty="0">
              <a:solidFill>
                <a:srgbClr val="FF0000"/>
              </a:solidFill>
              <a:latin typeface="Helvetica" charset="0"/>
              <a:ea typeface="ＭＳ Ｐゴシック" charset="0"/>
              <a:cs typeface="ＭＳ Ｐゴシック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91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Fighting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 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Rusty Beans 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with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 </a:t>
            </a:r>
            <a:r>
              <a:rPr lang="en-US" sz="2800" i="1" kern="1200" dirty="0" smtClean="0">
                <a:ln w="3175">
                  <a:solidFill>
                    <a:schemeClr val="tx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Rpp6</a:t>
            </a:r>
            <a:endParaRPr lang="en-US" sz="2800" i="1" dirty="0"/>
          </a:p>
        </p:txBody>
      </p:sp>
      <p:pic>
        <p:nvPicPr>
          <p:cNvPr id="6" name="Picture 5" descr="2013-11-08 09.43.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1650" y="1600200"/>
            <a:ext cx="3562350" cy="4749800"/>
          </a:xfrm>
          <a:prstGeom prst="rect">
            <a:avLst/>
          </a:prstGeom>
          <a:effectLst>
            <a:softEdge rad="368300"/>
          </a:effectLst>
        </p:spPr>
      </p:pic>
      <p:sp>
        <p:nvSpPr>
          <p:cNvPr id="9" name="Rectangle 8"/>
          <p:cNvSpPr/>
          <p:nvPr/>
        </p:nvSpPr>
        <p:spPr>
          <a:xfrm>
            <a:off x="457199" y="2879467"/>
            <a:ext cx="5614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dirty="0">
                <a:solidFill>
                  <a:srgbClr val="008000"/>
                </a:solidFill>
                <a:latin typeface="+mn-lt"/>
              </a:rPr>
              <a:t>Fine mapping the </a:t>
            </a:r>
            <a:r>
              <a:rPr lang="en-US" b="1" i="1" dirty="0">
                <a:solidFill>
                  <a:srgbClr val="008000"/>
                </a:solidFill>
                <a:latin typeface="+mn-lt"/>
              </a:rPr>
              <a:t>Rpp6</a:t>
            </a:r>
            <a:r>
              <a:rPr lang="en-US" b="1" dirty="0">
                <a:solidFill>
                  <a:srgbClr val="008000"/>
                </a:solidFill>
                <a:latin typeface="+mn-lt"/>
              </a:rPr>
              <a:t> gene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1905000"/>
            <a:ext cx="5614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i="1" dirty="0">
                <a:solidFill>
                  <a:srgbClr val="008000"/>
                </a:solidFill>
                <a:latin typeface="+mn-lt"/>
              </a:rPr>
              <a:t>Rpp6</a:t>
            </a:r>
            <a:r>
              <a:rPr lang="en-US" b="1" dirty="0">
                <a:solidFill>
                  <a:srgbClr val="008000"/>
                </a:solidFill>
                <a:latin typeface="+mn-lt"/>
              </a:rPr>
              <a:t> as a key gene for the southeastern USA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731" y="3669268"/>
            <a:ext cx="5614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i="1" dirty="0" smtClean="0">
                <a:solidFill>
                  <a:srgbClr val="008000"/>
                </a:solidFill>
                <a:latin typeface="+mn-lt"/>
              </a:rPr>
              <a:t>Rpp6</a:t>
            </a:r>
            <a:r>
              <a:rPr lang="en-US" b="1" dirty="0" smtClean="0">
                <a:solidFill>
                  <a:srgbClr val="008000"/>
                </a:solidFill>
                <a:latin typeface="+mn-lt"/>
              </a:rPr>
              <a:t> for </a:t>
            </a:r>
            <a:r>
              <a:rPr lang="en-US" b="1" dirty="0">
                <a:solidFill>
                  <a:srgbClr val="008000"/>
                </a:solidFill>
                <a:latin typeface="+mn-lt"/>
              </a:rPr>
              <a:t>the future of </a:t>
            </a:r>
            <a:r>
              <a:rPr lang="en-US" b="1" dirty="0" smtClean="0">
                <a:solidFill>
                  <a:srgbClr val="008000"/>
                </a:solidFill>
                <a:latin typeface="+mn-lt"/>
              </a:rPr>
              <a:t>SE USA </a:t>
            </a:r>
            <a:r>
              <a:rPr lang="en-US" b="1" dirty="0">
                <a:solidFill>
                  <a:srgbClr val="008000"/>
                </a:solidFill>
                <a:latin typeface="+mn-lt"/>
              </a:rPr>
              <a:t>agriculture</a:t>
            </a:r>
          </a:p>
        </p:txBody>
      </p:sp>
    </p:spTree>
    <p:extLst>
      <p:ext uri="{BB962C8B-B14F-4D97-AF65-F5344CB8AC3E}">
        <p14:creationId xmlns:p14="http://schemas.microsoft.com/office/powerpoint/2010/main" val="170383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003366"/>
                </a:solidFill>
              </a:rPr>
              <a:t>Available and Mapped </a:t>
            </a:r>
            <a:r>
              <a:rPr lang="en-US" i="1" dirty="0">
                <a:solidFill>
                  <a:srgbClr val="FF6600"/>
                </a:solidFill>
              </a:rPr>
              <a:t>Rpp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dirty="0">
                <a:solidFill>
                  <a:srgbClr val="003366"/>
                </a:solidFill>
              </a:rPr>
              <a:t>Genes</a:t>
            </a: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1147208" y="1867899"/>
            <a:ext cx="6563278" cy="4500504"/>
            <a:chOff x="914400" y="914400"/>
            <a:chExt cx="7452056" cy="569595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8229468" y="1234604"/>
              <a:ext cx="136988" cy="265211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09" name="Rounded Rectangle 108"/>
            <p:cNvSpPr>
              <a:spLocks noChangeArrowheads="1"/>
            </p:cNvSpPr>
            <p:nvPr/>
          </p:nvSpPr>
          <p:spPr bwMode="auto">
            <a:xfrm>
              <a:off x="8229600" y="914400"/>
              <a:ext cx="136525" cy="4278313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915028" y="1417439"/>
              <a:ext cx="135186" cy="388575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11" name="Rounded Rectangle 110"/>
            <p:cNvSpPr>
              <a:spLocks noChangeArrowheads="1"/>
            </p:cNvSpPr>
            <p:nvPr/>
          </p:nvSpPr>
          <p:spPr bwMode="auto">
            <a:xfrm>
              <a:off x="914400" y="914400"/>
              <a:ext cx="136525" cy="5110163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Oval 111"/>
            <p:cNvSpPr>
              <a:spLocks noChangeArrowheads="1"/>
            </p:cNvSpPr>
            <p:nvPr/>
          </p:nvSpPr>
          <p:spPr bwMode="auto">
            <a:xfrm>
              <a:off x="914400" y="2408238"/>
              <a:ext cx="136525" cy="13811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7845541" y="1554063"/>
              <a:ext cx="136988" cy="246928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14" name="Rounded Rectangle 113"/>
            <p:cNvSpPr>
              <a:spLocks noChangeArrowheads="1"/>
            </p:cNvSpPr>
            <p:nvPr/>
          </p:nvSpPr>
          <p:spPr bwMode="auto">
            <a:xfrm>
              <a:off x="7845425" y="914400"/>
              <a:ext cx="136525" cy="462597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Oval 114"/>
            <p:cNvSpPr>
              <a:spLocks noChangeArrowheads="1"/>
            </p:cNvSpPr>
            <p:nvPr/>
          </p:nvSpPr>
          <p:spPr bwMode="auto">
            <a:xfrm>
              <a:off x="7845425" y="3062288"/>
              <a:ext cx="136525" cy="13811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7461614" y="1600275"/>
              <a:ext cx="136988" cy="41148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17" name="Rounded Rectangle 116"/>
            <p:cNvSpPr>
              <a:spLocks noChangeArrowheads="1"/>
            </p:cNvSpPr>
            <p:nvPr/>
          </p:nvSpPr>
          <p:spPr bwMode="auto">
            <a:xfrm>
              <a:off x="7461250" y="914400"/>
              <a:ext cx="136525" cy="569595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8" name="Oval 117"/>
            <p:cNvSpPr>
              <a:spLocks noChangeArrowheads="1"/>
            </p:cNvSpPr>
            <p:nvPr/>
          </p:nvSpPr>
          <p:spPr bwMode="auto">
            <a:xfrm>
              <a:off x="7467600" y="2743200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7077687" y="2375818"/>
              <a:ext cx="135185" cy="201319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20" name="Rounded Rectangle 119"/>
            <p:cNvSpPr>
              <a:spLocks noChangeArrowheads="1"/>
            </p:cNvSpPr>
            <p:nvPr/>
          </p:nvSpPr>
          <p:spPr bwMode="auto">
            <a:xfrm>
              <a:off x="7077075" y="914400"/>
              <a:ext cx="136525" cy="383063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1" name="Oval 120"/>
            <p:cNvSpPr>
              <a:spLocks noChangeArrowheads="1"/>
            </p:cNvSpPr>
            <p:nvPr/>
          </p:nvSpPr>
          <p:spPr bwMode="auto">
            <a:xfrm>
              <a:off x="7077075" y="32829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6693760" y="1600275"/>
              <a:ext cx="135186" cy="182835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23" name="Rounded Rectangle 122"/>
            <p:cNvSpPr>
              <a:spLocks noChangeArrowheads="1"/>
            </p:cNvSpPr>
            <p:nvPr/>
          </p:nvSpPr>
          <p:spPr bwMode="auto">
            <a:xfrm>
              <a:off x="6692900" y="914400"/>
              <a:ext cx="136525" cy="341947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4" name="Oval 123"/>
            <p:cNvSpPr>
              <a:spLocks noChangeArrowheads="1"/>
            </p:cNvSpPr>
            <p:nvPr/>
          </p:nvSpPr>
          <p:spPr bwMode="auto">
            <a:xfrm>
              <a:off x="6692900" y="2414588"/>
              <a:ext cx="136525" cy="13811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6308030" y="2331616"/>
              <a:ext cx="136988" cy="30459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26" name="Rounded Rectangle 125"/>
            <p:cNvSpPr>
              <a:spLocks noChangeArrowheads="1"/>
            </p:cNvSpPr>
            <p:nvPr/>
          </p:nvSpPr>
          <p:spPr bwMode="auto">
            <a:xfrm>
              <a:off x="6308725" y="914400"/>
              <a:ext cx="136525" cy="4652963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7" name="Oval 126"/>
            <p:cNvSpPr>
              <a:spLocks noChangeArrowheads="1"/>
            </p:cNvSpPr>
            <p:nvPr/>
          </p:nvSpPr>
          <p:spPr bwMode="auto">
            <a:xfrm>
              <a:off x="6308725" y="44259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5924104" y="1783110"/>
              <a:ext cx="136988" cy="320062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29" name="Rounded Rectangle 128"/>
            <p:cNvSpPr>
              <a:spLocks noChangeArrowheads="1"/>
            </p:cNvSpPr>
            <p:nvPr/>
          </p:nvSpPr>
          <p:spPr bwMode="auto">
            <a:xfrm>
              <a:off x="5924550" y="914400"/>
              <a:ext cx="136525" cy="454342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0" name="Oval 129"/>
            <p:cNvSpPr>
              <a:spLocks noChangeArrowheads="1"/>
            </p:cNvSpPr>
            <p:nvPr/>
          </p:nvSpPr>
          <p:spPr bwMode="auto">
            <a:xfrm>
              <a:off x="5924550" y="2324100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540177" y="1692697"/>
              <a:ext cx="136988" cy="141647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32" name="Rounded Rectangle 131"/>
            <p:cNvSpPr>
              <a:spLocks noChangeArrowheads="1"/>
            </p:cNvSpPr>
            <p:nvPr/>
          </p:nvSpPr>
          <p:spPr bwMode="auto">
            <a:xfrm>
              <a:off x="5540375" y="914400"/>
              <a:ext cx="136525" cy="405923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3" name="Oval 132"/>
            <p:cNvSpPr>
              <a:spLocks noChangeArrowheads="1"/>
            </p:cNvSpPr>
            <p:nvPr/>
          </p:nvSpPr>
          <p:spPr bwMode="auto">
            <a:xfrm>
              <a:off x="5540375" y="23685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4772323" y="2496369"/>
              <a:ext cx="136988" cy="158122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35" name="Rounded Rectangle 134"/>
            <p:cNvSpPr>
              <a:spLocks noChangeArrowheads="1"/>
            </p:cNvSpPr>
            <p:nvPr/>
          </p:nvSpPr>
          <p:spPr bwMode="auto">
            <a:xfrm>
              <a:off x="4772025" y="914400"/>
              <a:ext cx="136525" cy="358457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6" name="Oval 135"/>
            <p:cNvSpPr>
              <a:spLocks noChangeArrowheads="1"/>
            </p:cNvSpPr>
            <p:nvPr/>
          </p:nvSpPr>
          <p:spPr bwMode="auto">
            <a:xfrm>
              <a:off x="4772025" y="30543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156250" y="1736899"/>
              <a:ext cx="136988" cy="214982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38" name="Rounded Rectangle 137"/>
            <p:cNvSpPr>
              <a:spLocks noChangeArrowheads="1"/>
            </p:cNvSpPr>
            <p:nvPr/>
          </p:nvSpPr>
          <p:spPr bwMode="auto">
            <a:xfrm>
              <a:off x="5156200" y="914400"/>
              <a:ext cx="136525" cy="366553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9" name="Oval 138"/>
            <p:cNvSpPr>
              <a:spLocks noChangeArrowheads="1"/>
            </p:cNvSpPr>
            <p:nvPr/>
          </p:nvSpPr>
          <p:spPr bwMode="auto">
            <a:xfrm>
              <a:off x="5156200" y="32829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4388396" y="1600275"/>
              <a:ext cx="135185" cy="269631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41" name="Rounded Rectangle 140"/>
            <p:cNvSpPr>
              <a:spLocks noChangeArrowheads="1"/>
            </p:cNvSpPr>
            <p:nvPr/>
          </p:nvSpPr>
          <p:spPr bwMode="auto">
            <a:xfrm>
              <a:off x="4387850" y="914400"/>
              <a:ext cx="136525" cy="466248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2" name="Oval 141"/>
            <p:cNvSpPr>
              <a:spLocks noChangeArrowheads="1"/>
            </p:cNvSpPr>
            <p:nvPr/>
          </p:nvSpPr>
          <p:spPr bwMode="auto">
            <a:xfrm>
              <a:off x="4387850" y="2917825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4004469" y="1626394"/>
              <a:ext cx="135186" cy="263403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44" name="Rounded Rectangle 143"/>
            <p:cNvSpPr>
              <a:spLocks noChangeArrowheads="1"/>
            </p:cNvSpPr>
            <p:nvPr/>
          </p:nvSpPr>
          <p:spPr bwMode="auto">
            <a:xfrm>
              <a:off x="4003675" y="914400"/>
              <a:ext cx="136525" cy="4278313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5" name="Oval 144"/>
            <p:cNvSpPr>
              <a:spLocks noChangeArrowheads="1"/>
            </p:cNvSpPr>
            <p:nvPr/>
          </p:nvSpPr>
          <p:spPr bwMode="auto">
            <a:xfrm>
              <a:off x="4003675" y="30543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3618739" y="2880122"/>
              <a:ext cx="136988" cy="178214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47" name="Rounded Rectangle 146"/>
            <p:cNvSpPr>
              <a:spLocks noChangeArrowheads="1"/>
            </p:cNvSpPr>
            <p:nvPr/>
          </p:nvSpPr>
          <p:spPr bwMode="auto">
            <a:xfrm>
              <a:off x="3619500" y="914400"/>
              <a:ext cx="136525" cy="4297363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8" name="Oval 147"/>
            <p:cNvSpPr>
              <a:spLocks noChangeArrowheads="1"/>
            </p:cNvSpPr>
            <p:nvPr/>
          </p:nvSpPr>
          <p:spPr bwMode="auto">
            <a:xfrm>
              <a:off x="3619500" y="3540125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3234813" y="2514451"/>
              <a:ext cx="136988" cy="160131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50" name="Rounded Rectangle 149"/>
            <p:cNvSpPr>
              <a:spLocks noChangeArrowheads="1"/>
            </p:cNvSpPr>
            <p:nvPr/>
          </p:nvSpPr>
          <p:spPr bwMode="auto">
            <a:xfrm>
              <a:off x="3235325" y="914400"/>
              <a:ext cx="136525" cy="408622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1" name="Oval 150"/>
            <p:cNvSpPr>
              <a:spLocks noChangeArrowheads="1"/>
            </p:cNvSpPr>
            <p:nvPr/>
          </p:nvSpPr>
          <p:spPr bwMode="auto">
            <a:xfrm>
              <a:off x="3235325" y="2917825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2850885" y="2560663"/>
              <a:ext cx="136988" cy="260590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53" name="Rounded Rectangle 152"/>
            <p:cNvSpPr>
              <a:spLocks noChangeArrowheads="1"/>
            </p:cNvSpPr>
            <p:nvPr/>
          </p:nvSpPr>
          <p:spPr bwMode="auto">
            <a:xfrm>
              <a:off x="2851150" y="914400"/>
              <a:ext cx="136525" cy="463550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4" name="Oval 153"/>
            <p:cNvSpPr>
              <a:spLocks noChangeArrowheads="1"/>
            </p:cNvSpPr>
            <p:nvPr/>
          </p:nvSpPr>
          <p:spPr bwMode="auto">
            <a:xfrm>
              <a:off x="2851150" y="3786188"/>
              <a:ext cx="136525" cy="13811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2466959" y="1218531"/>
              <a:ext cx="136988" cy="246928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56" name="Rounded Rectangle 155"/>
            <p:cNvSpPr>
              <a:spLocks noChangeArrowheads="1"/>
            </p:cNvSpPr>
            <p:nvPr/>
          </p:nvSpPr>
          <p:spPr bwMode="auto">
            <a:xfrm>
              <a:off x="2466975" y="914400"/>
              <a:ext cx="136525" cy="383063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7" name="Oval 156"/>
            <p:cNvSpPr>
              <a:spLocks noChangeArrowheads="1"/>
            </p:cNvSpPr>
            <p:nvPr/>
          </p:nvSpPr>
          <p:spPr bwMode="auto">
            <a:xfrm>
              <a:off x="2466975" y="2460625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2074020" y="1829322"/>
              <a:ext cx="136988" cy="283294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59" name="Rounded Rectangle 158"/>
            <p:cNvSpPr>
              <a:spLocks noChangeArrowheads="1"/>
            </p:cNvSpPr>
            <p:nvPr/>
          </p:nvSpPr>
          <p:spPr bwMode="auto">
            <a:xfrm>
              <a:off x="2074863" y="914400"/>
              <a:ext cx="136525" cy="449897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0" name="Oval 159"/>
            <p:cNvSpPr>
              <a:spLocks noChangeArrowheads="1"/>
            </p:cNvSpPr>
            <p:nvPr/>
          </p:nvSpPr>
          <p:spPr bwMode="auto">
            <a:xfrm>
              <a:off x="2074863" y="3009900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682882" y="1463651"/>
              <a:ext cx="136988" cy="246928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62" name="Rounded Rectangle 161"/>
            <p:cNvSpPr>
              <a:spLocks noChangeArrowheads="1"/>
            </p:cNvSpPr>
            <p:nvPr/>
          </p:nvSpPr>
          <p:spPr bwMode="auto">
            <a:xfrm>
              <a:off x="1682750" y="914400"/>
              <a:ext cx="136525" cy="437038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3" name="Oval 162"/>
            <p:cNvSpPr>
              <a:spLocks noChangeArrowheads="1"/>
            </p:cNvSpPr>
            <p:nvPr/>
          </p:nvSpPr>
          <p:spPr bwMode="auto">
            <a:xfrm>
              <a:off x="1682750" y="2095500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1298956" y="2331616"/>
              <a:ext cx="136988" cy="24029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65" name="Rounded Rectangle 164"/>
            <p:cNvSpPr>
              <a:spLocks noChangeArrowheads="1"/>
            </p:cNvSpPr>
            <p:nvPr/>
          </p:nvSpPr>
          <p:spPr bwMode="auto">
            <a:xfrm>
              <a:off x="1298575" y="914400"/>
              <a:ext cx="136525" cy="471805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6" name="Oval 165"/>
            <p:cNvSpPr>
              <a:spLocks noChangeArrowheads="1"/>
            </p:cNvSpPr>
            <p:nvPr/>
          </p:nvSpPr>
          <p:spPr bwMode="auto">
            <a:xfrm>
              <a:off x="1295400" y="2963863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29767" name="Oval 114"/>
            <p:cNvSpPr>
              <a:spLocks noChangeArrowheads="1"/>
            </p:cNvSpPr>
            <p:nvPr/>
          </p:nvSpPr>
          <p:spPr bwMode="auto">
            <a:xfrm rot="60000">
              <a:off x="8229600" y="146304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29768" name="TextBox 167"/>
            <p:cNvSpPr txBox="1">
              <a:spLocks noChangeArrowheads="1"/>
            </p:cNvSpPr>
            <p:nvPr/>
          </p:nvSpPr>
          <p:spPr bwMode="auto">
            <a:xfrm>
              <a:off x="3008349" y="6126956"/>
              <a:ext cx="784817" cy="38953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 dirty="0" smtClean="0"/>
                <a:t>10 Mb</a:t>
              </a:r>
              <a:endParaRPr lang="en-US" sz="1400" b="1" dirty="0"/>
            </a:p>
          </p:txBody>
        </p:sp>
        <p:cxnSp>
          <p:nvCxnSpPr>
            <p:cNvPr id="29769" name="Straight Connector 166"/>
            <p:cNvCxnSpPr>
              <a:cxnSpLocks noChangeShapeType="1"/>
            </p:cNvCxnSpPr>
            <p:nvPr/>
          </p:nvCxnSpPr>
          <p:spPr bwMode="auto">
            <a:xfrm>
              <a:off x="2966243" y="6512718"/>
              <a:ext cx="882491" cy="15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9705" name="TextBox 73"/>
          <p:cNvSpPr txBox="1">
            <a:spLocks noChangeArrowheads="1"/>
          </p:cNvSpPr>
          <p:nvPr/>
        </p:nvSpPr>
        <p:spPr bwMode="auto">
          <a:xfrm>
            <a:off x="228600" y="6477000"/>
            <a:ext cx="3276600" cy="36933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 dirty="0"/>
              <a:t>Template contributed by </a:t>
            </a:r>
            <a:r>
              <a:rPr lang="en-US" sz="900" dirty="0" smtClean="0"/>
              <a:t>Nathan Hancock</a:t>
            </a:r>
          </a:p>
          <a:p>
            <a:pPr eaLnBrk="1" hangingPunct="1"/>
            <a:r>
              <a:rPr lang="en-US" sz="900" dirty="0"/>
              <a:t>a</a:t>
            </a:r>
            <a:r>
              <a:rPr lang="en-US" sz="900" dirty="0" smtClean="0"/>
              <a:t>nd modified by Zachary King</a:t>
            </a:r>
            <a:endParaRPr lang="en-US" sz="900" dirty="0"/>
          </a:p>
        </p:txBody>
      </p:sp>
      <p:grpSp>
        <p:nvGrpSpPr>
          <p:cNvPr id="4" name="Group 3"/>
          <p:cNvGrpSpPr/>
          <p:nvPr/>
        </p:nvGrpSpPr>
        <p:grpSpPr>
          <a:xfrm>
            <a:off x="1647359" y="2113290"/>
            <a:ext cx="5652329" cy="4215159"/>
            <a:chOff x="1647359" y="2113290"/>
            <a:chExt cx="5652329" cy="4215159"/>
          </a:xfrm>
        </p:grpSpPr>
        <p:sp>
          <p:nvSpPr>
            <p:cNvPr id="29704" name="TextBox 54"/>
            <p:cNvSpPr txBox="1">
              <a:spLocks noChangeArrowheads="1"/>
            </p:cNvSpPr>
            <p:nvPr/>
          </p:nvSpPr>
          <p:spPr bwMode="auto">
            <a:xfrm>
              <a:off x="6686188" y="5897562"/>
              <a:ext cx="613500" cy="430887"/>
            </a:xfrm>
            <a:prstGeom prst="rect">
              <a:avLst/>
            </a:prstGeom>
            <a:solidFill>
              <a:srgbClr val="FF6600">
                <a:alpha val="75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>
              <a:spAutoFit/>
            </a:bodyPr>
            <a:lstStyle>
              <a:defPPr>
                <a:defRPr lang="en-US"/>
              </a:defPPr>
              <a:lvl1pPr algn="ctr">
                <a:defRPr sz="1100" b="1" i="1">
                  <a:ea typeface="ＭＳ Ｐゴシック" charset="0"/>
                </a:defRPr>
              </a:lvl1pPr>
              <a:lvl2pPr marL="742950" indent="-285750" eaLnBrk="0" hangingPunct="0">
                <a:defRPr>
                  <a:ea typeface="ＭＳ Ｐゴシック" charset="0"/>
                </a:defRPr>
              </a:lvl2pPr>
              <a:lvl3pPr marL="1143000" indent="-228600" eaLnBrk="0" hangingPunct="0">
                <a:defRPr>
                  <a:ea typeface="ＭＳ Ｐゴシック" charset="0"/>
                </a:defRPr>
              </a:lvl3pPr>
              <a:lvl4pPr marL="1600200" indent="-228600" eaLnBrk="0" hangingPunct="0">
                <a:defRPr>
                  <a:ea typeface="ＭＳ Ｐゴシック" charset="0"/>
                </a:defRPr>
              </a:lvl4pPr>
              <a:lvl5pPr marL="2057400" indent="-228600" eaLnBrk="0" hangingPunct="0">
                <a:defRPr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9pPr>
            </a:lstStyle>
            <a:p>
              <a:r>
                <a:rPr lang="en-US" dirty="0" smtClean="0"/>
                <a:t>Rpp1</a:t>
              </a:r>
            </a:p>
            <a:p>
              <a:r>
                <a:rPr lang="en-US" dirty="0" smtClean="0"/>
                <a:t>Rpp1-b</a:t>
              </a:r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647359" y="2113290"/>
              <a:ext cx="5585757" cy="3728382"/>
              <a:chOff x="1647359" y="2113290"/>
              <a:chExt cx="5585757" cy="3728382"/>
            </a:xfrm>
          </p:grpSpPr>
          <p:sp>
            <p:nvSpPr>
              <p:cNvPr id="29700" name="TextBox 54"/>
              <p:cNvSpPr txBox="1">
                <a:spLocks noChangeArrowheads="1"/>
              </p:cNvSpPr>
              <p:nvPr/>
            </p:nvSpPr>
            <p:spPr bwMode="auto">
              <a:xfrm>
                <a:off x="1647359" y="4003465"/>
                <a:ext cx="480357" cy="430887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45720" rIns="45720">
                <a:spAutoFit/>
              </a:bodyPr>
              <a:lstStyle>
                <a:defPPr>
                  <a:defRPr lang="en-US"/>
                </a:defPPr>
                <a:lvl1pPr algn="ctr">
                  <a:defRPr sz="1100" b="1" i="1">
                    <a:ea typeface="ＭＳ Ｐゴシック" charset="0"/>
                  </a:defRPr>
                </a:lvl1pPr>
                <a:lvl2pPr marL="742950" indent="-285750" eaLnBrk="0" hangingPunct="0">
                  <a:defRPr>
                    <a:ea typeface="ＭＳ Ｐゴシック" charset="0"/>
                  </a:defRPr>
                </a:lvl2pPr>
                <a:lvl3pPr marL="1143000" indent="-228600" eaLnBrk="0" hangingPunct="0">
                  <a:defRPr>
                    <a:ea typeface="ＭＳ Ｐゴシック" charset="0"/>
                  </a:defRPr>
                </a:lvl3pPr>
                <a:lvl4pPr marL="1600200" indent="-228600" eaLnBrk="0" hangingPunct="0">
                  <a:defRPr>
                    <a:ea typeface="ＭＳ Ｐゴシック" charset="0"/>
                  </a:defRPr>
                </a:lvl4pPr>
                <a:lvl5pPr marL="2057400" indent="-228600" eaLnBrk="0" hangingPunct="0">
                  <a:defRPr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9pPr>
              </a:lstStyle>
              <a:p>
                <a:r>
                  <a:rPr lang="en-US" dirty="0" smtClean="0"/>
                  <a:t>Rpp5</a:t>
                </a:r>
              </a:p>
              <a:p>
                <a:r>
                  <a:rPr lang="en-US" dirty="0" smtClean="0"/>
                  <a:t>rpp5</a:t>
                </a:r>
                <a:endParaRPr lang="en-US" dirty="0"/>
              </a:p>
            </p:txBody>
          </p:sp>
          <p:sp>
            <p:nvSpPr>
              <p:cNvPr id="29701" name="TextBox 45"/>
              <p:cNvSpPr txBox="1">
                <a:spLocks noChangeArrowheads="1"/>
              </p:cNvSpPr>
              <p:nvPr/>
            </p:nvSpPr>
            <p:spPr bwMode="auto">
              <a:xfrm>
                <a:off x="2344737" y="5000777"/>
                <a:ext cx="1143000" cy="430887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45720" rIns="45720">
                <a:spAutoFit/>
              </a:bodyPr>
              <a:lstStyle>
                <a:defPPr>
                  <a:defRPr lang="en-US"/>
                </a:defPPr>
                <a:lvl1pPr algn="ctr">
                  <a:defRPr sz="1100" b="1" i="1">
                    <a:ea typeface="ＭＳ Ｐゴシック" charset="0"/>
                  </a:defRPr>
                </a:lvl1pPr>
                <a:lvl2pPr marL="742950" indent="-285750" eaLnBrk="0" hangingPunct="0">
                  <a:defRPr>
                    <a:ea typeface="ＭＳ Ｐゴシック" charset="0"/>
                  </a:defRPr>
                </a:lvl2pPr>
                <a:lvl3pPr marL="1143000" indent="-228600" eaLnBrk="0" hangingPunct="0">
                  <a:defRPr>
                    <a:ea typeface="ＭＳ Ｐゴシック" charset="0"/>
                  </a:defRPr>
                </a:lvl3pPr>
                <a:lvl4pPr marL="1600200" indent="-228600" eaLnBrk="0" hangingPunct="0">
                  <a:defRPr>
                    <a:ea typeface="ＭＳ Ｐゴシック" charset="0"/>
                  </a:defRPr>
                </a:lvl4pPr>
                <a:lvl5pPr marL="2057400" indent="-228600" eaLnBrk="0" hangingPunct="0">
                  <a:defRPr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9pPr>
              </a:lstStyle>
              <a:p>
                <a:r>
                  <a:rPr lang="en-US" dirty="0"/>
                  <a:t>Rpp3</a:t>
                </a:r>
              </a:p>
              <a:p>
                <a:r>
                  <a:rPr lang="en-US" dirty="0"/>
                  <a:t>Rpp?(</a:t>
                </a:r>
                <a:r>
                  <a:rPr lang="en-US" dirty="0" err="1"/>
                  <a:t>Hyuuga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29702" name="TextBox 54"/>
              <p:cNvSpPr txBox="1">
                <a:spLocks noChangeArrowheads="1"/>
              </p:cNvSpPr>
              <p:nvPr/>
            </p:nvSpPr>
            <p:spPr bwMode="auto">
              <a:xfrm>
                <a:off x="6066906" y="3843020"/>
                <a:ext cx="446596" cy="430887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45720" rIns="45720">
                <a:spAutoFit/>
              </a:bodyPr>
              <a:lstStyle>
                <a:defPPr>
                  <a:defRPr lang="en-US"/>
                </a:defPPr>
                <a:lvl1pPr algn="ctr">
                  <a:defRPr sz="1100" b="1" i="1">
                    <a:ea typeface="ＭＳ Ｐゴシック" charset="0"/>
                  </a:defRPr>
                </a:lvl1pPr>
                <a:lvl2pPr marL="742950" indent="-285750" eaLnBrk="0" hangingPunct="0">
                  <a:defRPr>
                    <a:ea typeface="ＭＳ Ｐゴシック" charset="0"/>
                  </a:defRPr>
                </a:lvl2pPr>
                <a:lvl3pPr marL="1143000" indent="-228600" eaLnBrk="0" hangingPunct="0">
                  <a:defRPr>
                    <a:ea typeface="ＭＳ Ｐゴシック" charset="0"/>
                  </a:defRPr>
                </a:lvl3pPr>
                <a:lvl4pPr marL="1600200" indent="-228600" eaLnBrk="0" hangingPunct="0">
                  <a:defRPr>
                    <a:ea typeface="ＭＳ Ｐゴシック" charset="0"/>
                  </a:defRPr>
                </a:lvl4pPr>
                <a:lvl5pPr marL="2057400" indent="-228600" eaLnBrk="0" hangingPunct="0">
                  <a:defRPr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9pPr>
              </a:lstStyle>
              <a:p>
                <a:r>
                  <a:rPr lang="en-US" dirty="0" smtClean="0"/>
                  <a:t>Rpp2</a:t>
                </a:r>
              </a:p>
              <a:p>
                <a:r>
                  <a:rPr lang="en-US" dirty="0" smtClean="0"/>
                  <a:t>rpp2</a:t>
                </a:r>
                <a:endParaRPr lang="en-US" dirty="0"/>
              </a:p>
            </p:txBody>
          </p:sp>
          <p:sp>
            <p:nvSpPr>
              <p:cNvPr id="29703" name="TextBox 54"/>
              <p:cNvSpPr txBox="1">
                <a:spLocks noChangeArrowheads="1"/>
              </p:cNvSpPr>
              <p:nvPr/>
            </p:nvSpPr>
            <p:spPr bwMode="auto">
              <a:xfrm>
                <a:off x="6752759" y="5580062"/>
                <a:ext cx="480357" cy="261610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45720" rIns="45720">
                <a:spAutoFit/>
              </a:bodyPr>
              <a:lstStyle>
                <a:defPPr>
                  <a:defRPr lang="en-US"/>
                </a:defPPr>
                <a:lvl1pPr algn="ctr">
                  <a:defRPr sz="1100" b="1" i="1">
                    <a:ea typeface="ＭＳ Ｐゴシック" charset="0"/>
                  </a:defRPr>
                </a:lvl1pPr>
                <a:lvl2pPr marL="742950" indent="-285750" eaLnBrk="0" hangingPunct="0">
                  <a:defRPr>
                    <a:ea typeface="ＭＳ Ｐゴシック" charset="0"/>
                  </a:defRPr>
                </a:lvl2pPr>
                <a:lvl3pPr marL="1143000" indent="-228600" eaLnBrk="0" hangingPunct="0">
                  <a:defRPr>
                    <a:ea typeface="ＭＳ Ｐゴシック" charset="0"/>
                  </a:defRPr>
                </a:lvl3pPr>
                <a:lvl4pPr marL="1600200" indent="-228600" eaLnBrk="0" hangingPunct="0">
                  <a:defRPr>
                    <a:ea typeface="ＭＳ Ｐゴシック" charset="0"/>
                  </a:defRPr>
                </a:lvl4pPr>
                <a:lvl5pPr marL="2057400" indent="-228600" eaLnBrk="0" hangingPunct="0">
                  <a:defRPr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9pPr>
              </a:lstStyle>
              <a:p>
                <a:r>
                  <a:rPr lang="en-US" dirty="0"/>
                  <a:t>Rpp4</a:t>
                </a:r>
              </a:p>
            </p:txBody>
          </p:sp>
          <p:sp>
            <p:nvSpPr>
              <p:cNvPr id="74" name="TextBox 54"/>
              <p:cNvSpPr txBox="1">
                <a:spLocks noChangeArrowheads="1"/>
              </p:cNvSpPr>
              <p:nvPr/>
            </p:nvSpPr>
            <p:spPr bwMode="auto">
              <a:xfrm>
                <a:off x="6735826" y="2113290"/>
                <a:ext cx="480357" cy="261610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45720" rIns="45720">
                <a:spAutoFit/>
              </a:bodyPr>
              <a:lstStyle>
                <a:defPPr>
                  <a:defRPr lang="en-US"/>
                </a:defPPr>
                <a:lvl1pPr algn="ctr">
                  <a:defRPr sz="1100" b="1" i="1">
                    <a:ea typeface="ＭＳ Ｐゴシック" charset="0"/>
                  </a:defRPr>
                </a:lvl1pPr>
                <a:lvl2pPr marL="742950" indent="-285750" eaLnBrk="0" hangingPunct="0">
                  <a:defRPr>
                    <a:ea typeface="ＭＳ Ｐゴシック" charset="0"/>
                  </a:defRPr>
                </a:lvl2pPr>
                <a:lvl3pPr marL="1143000" indent="-228600" eaLnBrk="0" hangingPunct="0">
                  <a:defRPr>
                    <a:ea typeface="ＭＳ Ｐゴシック" charset="0"/>
                  </a:defRPr>
                </a:lvl3pPr>
                <a:lvl4pPr marL="1600200" indent="-228600" eaLnBrk="0" hangingPunct="0">
                  <a:defRPr>
                    <a:ea typeface="ＭＳ Ｐゴシック" charset="0"/>
                  </a:defRPr>
                </a:lvl4pPr>
                <a:lvl5pPr marL="2057400" indent="-228600" eaLnBrk="0" hangingPunct="0">
                  <a:defRPr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9pPr>
              </a:lstStyle>
              <a:p>
                <a:r>
                  <a:rPr lang="en-US" dirty="0"/>
                  <a:t>Rpp6</a:t>
                </a:r>
              </a:p>
            </p:txBody>
          </p:sp>
        </p:grpSp>
      </p:grpSp>
      <p:sp>
        <p:nvSpPr>
          <p:cNvPr id="104" name="TextBox 103"/>
          <p:cNvSpPr txBox="1"/>
          <p:nvPr/>
        </p:nvSpPr>
        <p:spPr>
          <a:xfrm>
            <a:off x="965200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304312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2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643424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3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982536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4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321648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5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660760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6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999872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7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338984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8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678096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9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017208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10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356320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11 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695432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12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34544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13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373656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14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712768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15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051880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16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408332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20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390992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17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730104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18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069216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19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95" name="TextBox 5"/>
          <p:cNvSpPr txBox="1">
            <a:spLocks noChangeArrowheads="1"/>
          </p:cNvSpPr>
          <p:nvPr/>
        </p:nvSpPr>
        <p:spPr bwMode="auto">
          <a:xfrm>
            <a:off x="2438400" y="6574651"/>
            <a:ext cx="6400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 dirty="0" smtClean="0"/>
              <a:t>Li et al., 2012 </a:t>
            </a:r>
            <a:r>
              <a:rPr lang="en-US" sz="600" dirty="0"/>
              <a:t>Theoretical Applied Genetics </a:t>
            </a:r>
            <a:r>
              <a:rPr lang="en-US" sz="600" dirty="0" smtClean="0"/>
              <a:t>doi</a:t>
            </a:r>
            <a:r>
              <a:rPr lang="en-US" sz="600" dirty="0"/>
              <a:t>:10.1007/s00122-012-1821-</a:t>
            </a:r>
            <a:r>
              <a:rPr lang="en-US" sz="600" dirty="0" smtClean="0"/>
              <a:t>y; Garcia </a:t>
            </a:r>
            <a:r>
              <a:rPr lang="en-US" sz="600" dirty="0"/>
              <a:t>et al., 2008. Theoretical Applied Genetics 117:545-553</a:t>
            </a:r>
            <a:r>
              <a:rPr lang="en-US" sz="600" dirty="0" smtClean="0"/>
              <a:t>.; </a:t>
            </a:r>
            <a:r>
              <a:rPr lang="en-US" sz="600" dirty="0" err="1" smtClean="0"/>
              <a:t>Hartwig</a:t>
            </a:r>
            <a:r>
              <a:rPr lang="en-US" sz="600" dirty="0" smtClean="0"/>
              <a:t> </a:t>
            </a:r>
            <a:r>
              <a:rPr lang="en-US" sz="600" dirty="0"/>
              <a:t>and Bromfield, 1983. Crop Science 23:237</a:t>
            </a:r>
            <a:r>
              <a:rPr lang="en-US" sz="600" dirty="0" smtClean="0"/>
              <a:t>-239.; </a:t>
            </a:r>
            <a:r>
              <a:rPr lang="en-US" sz="600" dirty="0" err="1" smtClean="0"/>
              <a:t>Hartwig</a:t>
            </a:r>
            <a:r>
              <a:rPr lang="en-US" sz="600" dirty="0" smtClean="0"/>
              <a:t>, 1986. Crop Science. 26:1135-1136.; </a:t>
            </a:r>
            <a:r>
              <a:rPr lang="en-US" sz="600" dirty="0" err="1" smtClean="0"/>
              <a:t>Hyten</a:t>
            </a:r>
            <a:r>
              <a:rPr lang="en-US" sz="600" dirty="0" smtClean="0"/>
              <a:t> et al., 2007. Crop Science 47:837-840.; </a:t>
            </a:r>
            <a:r>
              <a:rPr lang="en-US" sz="600" dirty="0" err="1" smtClean="0"/>
              <a:t>Hyten</a:t>
            </a:r>
            <a:r>
              <a:rPr lang="en-US" sz="600" dirty="0" smtClean="0"/>
              <a:t> et al., 2009. Crop Science  49:265-271.</a:t>
            </a:r>
            <a:endParaRPr lang="en-US" sz="600" dirty="0"/>
          </a:p>
        </p:txBody>
      </p:sp>
      <p:grpSp>
        <p:nvGrpSpPr>
          <p:cNvPr id="7" name="Group 6"/>
          <p:cNvGrpSpPr/>
          <p:nvPr/>
        </p:nvGrpSpPr>
        <p:grpSpPr>
          <a:xfrm>
            <a:off x="7664674" y="1461006"/>
            <a:ext cx="1245831" cy="5199747"/>
            <a:chOff x="7664674" y="1461006"/>
            <a:chExt cx="1245831" cy="5199747"/>
          </a:xfrm>
        </p:grpSpPr>
        <p:sp>
          <p:nvSpPr>
            <p:cNvPr id="97" name="TextBox 96"/>
            <p:cNvSpPr txBox="1"/>
            <p:nvPr/>
          </p:nvSpPr>
          <p:spPr>
            <a:xfrm>
              <a:off x="7874558" y="1664682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-0</a:t>
              </a:r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874558" y="2435805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-10</a:t>
              </a:r>
              <a:endParaRPr lang="en-US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874558" y="3206928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-20</a:t>
              </a:r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874558" y="3978051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-30</a:t>
              </a:r>
              <a:endParaRPr 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874558" y="4749174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-40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874558" y="5520297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-50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664674" y="1461006"/>
              <a:ext cx="1245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kern="1300" spc="180" dirty="0" smtClean="0">
                  <a:cs typeface="Arial" pitchFamily="34" charset="0"/>
                </a:rPr>
                <a:t>Mb V2.0</a:t>
              </a:r>
              <a:endParaRPr 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874558" y="6291421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-60</a:t>
              </a:r>
              <a:endParaRPr lang="en-US" dirty="0"/>
            </a:p>
          </p:txBody>
        </p:sp>
        <p:cxnSp>
          <p:nvCxnSpPr>
            <p:cNvPr id="126" name="Straight Connector 166"/>
            <p:cNvCxnSpPr>
              <a:cxnSpLocks noChangeShapeType="1"/>
            </p:cNvCxnSpPr>
            <p:nvPr/>
          </p:nvCxnSpPr>
          <p:spPr bwMode="auto">
            <a:xfrm>
              <a:off x="7982508" y="1860550"/>
              <a:ext cx="0" cy="46542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8929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I200492-(Rpp1)-2.t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" y="-9183"/>
            <a:ext cx="3011714" cy="2267643"/>
          </a:xfrm>
          <a:prstGeom prst="rect">
            <a:avLst/>
          </a:prstGeom>
        </p:spPr>
      </p:pic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990509" y="-9183"/>
            <a:ext cx="2021205" cy="3231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sz="1500" b="1" dirty="0" smtClean="0"/>
              <a:t>PI200492 </a:t>
            </a:r>
            <a:r>
              <a:rPr lang="en-US" sz="1500" b="1" dirty="0"/>
              <a:t>(</a:t>
            </a:r>
            <a:r>
              <a:rPr lang="en-US" sz="1500" b="1" i="1" dirty="0" smtClean="0"/>
              <a:t>Rpp1</a:t>
            </a:r>
            <a:r>
              <a:rPr lang="en-US" sz="1500" b="1" dirty="0" smtClean="0"/>
              <a:t>)</a:t>
            </a:r>
          </a:p>
        </p:txBody>
      </p:sp>
      <p:pic>
        <p:nvPicPr>
          <p:cNvPr id="12" name="Picture 11" descr="PI230970-(Rpp2)-3.t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453" y="-9183"/>
            <a:ext cx="3013929" cy="2269311"/>
          </a:xfrm>
          <a:prstGeom prst="rect">
            <a:avLst/>
          </a:prstGeom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3962400" y="0"/>
            <a:ext cx="2124982" cy="3231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sz="1500" b="1" dirty="0" smtClean="0"/>
              <a:t>PI230970 </a:t>
            </a:r>
            <a:r>
              <a:rPr lang="en-US" sz="1500" b="1" dirty="0"/>
              <a:t>(</a:t>
            </a:r>
            <a:r>
              <a:rPr lang="en-US" sz="1500" b="1" i="1" dirty="0" smtClean="0"/>
              <a:t>Rpp2</a:t>
            </a:r>
            <a:r>
              <a:rPr lang="en-US" sz="1500" b="1" dirty="0" smtClean="0"/>
              <a:t>)    </a:t>
            </a:r>
            <a:endParaRPr lang="en-US" sz="1500" b="1" i="1" dirty="0"/>
          </a:p>
        </p:txBody>
      </p:sp>
      <p:pic>
        <p:nvPicPr>
          <p:cNvPr id="15" name="Picture 14" descr="PI462312-(Rpp3)-1.ti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2931" y="-13062"/>
            <a:ext cx="3011805" cy="2267712"/>
          </a:xfrm>
          <a:prstGeom prst="rect">
            <a:avLst/>
          </a:prstGeom>
        </p:spPr>
      </p:pic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7239000" y="-9183"/>
            <a:ext cx="1913107" cy="3231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sz="1500" b="1" dirty="0" smtClean="0"/>
              <a:t>PI462312 </a:t>
            </a:r>
            <a:r>
              <a:rPr lang="en-US" sz="1500" b="1" dirty="0"/>
              <a:t>(</a:t>
            </a:r>
            <a:r>
              <a:rPr lang="en-US" sz="1500" b="1" i="1" dirty="0" smtClean="0"/>
              <a:t>Rpp3</a:t>
            </a:r>
            <a:r>
              <a:rPr lang="en-US" sz="1500" b="1" dirty="0" smtClean="0"/>
              <a:t>)</a:t>
            </a:r>
            <a:endParaRPr lang="en-US" sz="1500" b="1" i="1" dirty="0"/>
          </a:p>
        </p:txBody>
      </p:sp>
      <p:pic>
        <p:nvPicPr>
          <p:cNvPr id="17" name="Picture 16" descr="PI459025A-(Rpp4)-1.ti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577" y="2302624"/>
            <a:ext cx="3011805" cy="2267712"/>
          </a:xfrm>
          <a:prstGeom prst="rect">
            <a:avLst/>
          </a:prstGeom>
        </p:spPr>
      </p:pic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3073453" y="2311807"/>
            <a:ext cx="3013930" cy="3231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sz="1500" b="1" dirty="0" smtClean="0"/>
              <a:t>PI506764‘Hyuuga’(</a:t>
            </a:r>
            <a:r>
              <a:rPr lang="en-US" sz="1500" b="1" i="1" dirty="0" smtClean="0"/>
              <a:t>Rpp3+Rpp5</a:t>
            </a:r>
            <a:r>
              <a:rPr lang="en-US" sz="1500" b="1" dirty="0" smtClean="0"/>
              <a:t>)</a:t>
            </a:r>
            <a:endParaRPr lang="en-US" sz="1500" b="1" i="1" dirty="0"/>
          </a:p>
        </p:txBody>
      </p:sp>
      <p:pic>
        <p:nvPicPr>
          <p:cNvPr id="19" name="Picture 18" descr="Hyuga-(Rpp3+Rpp5)-1.ti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93805"/>
            <a:ext cx="3011805" cy="2267712"/>
          </a:xfrm>
          <a:prstGeom prst="rect">
            <a:avLst/>
          </a:prstGeom>
        </p:spPr>
      </p:pic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990508" y="2284622"/>
            <a:ext cx="2021205" cy="3231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sz="1500" b="1" dirty="0"/>
              <a:t>PI459025A (</a:t>
            </a:r>
            <a:r>
              <a:rPr lang="en-US" sz="1500" b="1" i="1" dirty="0" smtClean="0"/>
              <a:t>Rpp4</a:t>
            </a:r>
            <a:r>
              <a:rPr lang="en-US" sz="1500" b="1" dirty="0" smtClean="0"/>
              <a:t>)</a:t>
            </a:r>
            <a:endParaRPr lang="en-US" sz="1500" b="1" i="1" dirty="0"/>
          </a:p>
        </p:txBody>
      </p:sp>
      <p:pic>
        <p:nvPicPr>
          <p:cNvPr id="21" name="Picture 20" descr="PI200526-(Rpp5)-3.ti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302" y="2302624"/>
            <a:ext cx="3011805" cy="2267712"/>
          </a:xfrm>
          <a:prstGeom prst="rect">
            <a:avLst/>
          </a:prstGeom>
        </p:spPr>
      </p:pic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7239000" y="2302624"/>
            <a:ext cx="1913107" cy="3231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sz="1500" b="1" dirty="0" smtClean="0"/>
              <a:t>PI200526 </a:t>
            </a:r>
            <a:r>
              <a:rPr lang="en-US" sz="1500" b="1" dirty="0"/>
              <a:t>(</a:t>
            </a:r>
            <a:r>
              <a:rPr lang="en-US" sz="1500" b="1" i="1" dirty="0" smtClean="0"/>
              <a:t>Rpp5</a:t>
            </a:r>
            <a:r>
              <a:rPr lang="en-US" sz="1500" b="1" dirty="0" smtClean="0"/>
              <a:t>)</a:t>
            </a:r>
            <a:endParaRPr lang="en-US" sz="1500" b="1" i="1" dirty="0"/>
          </a:p>
        </p:txBody>
      </p:sp>
      <p:pic>
        <p:nvPicPr>
          <p:cNvPr id="24" name="Picture 23" descr="PI567102B-(Rpp6)-2.ti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90288"/>
            <a:ext cx="3011805" cy="2267712"/>
          </a:xfrm>
          <a:prstGeom prst="rect">
            <a:avLst/>
          </a:prstGeom>
        </p:spPr>
      </p:pic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990600" y="4590288"/>
            <a:ext cx="2021205" cy="3231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sz="1500" b="1" dirty="0" smtClean="0"/>
              <a:t>PI567102B </a:t>
            </a:r>
            <a:r>
              <a:rPr lang="en-US" sz="1500" b="1" dirty="0"/>
              <a:t>(</a:t>
            </a:r>
            <a:r>
              <a:rPr lang="en-US" sz="1500" b="1" i="1" dirty="0" smtClean="0"/>
              <a:t>Rpp6</a:t>
            </a:r>
            <a:r>
              <a:rPr lang="en-US" sz="1500" b="1" dirty="0" smtClean="0"/>
              <a:t>)</a:t>
            </a:r>
            <a:endParaRPr lang="en-US" sz="1500" b="1" i="1" dirty="0"/>
          </a:p>
        </p:txBody>
      </p:sp>
      <p:pic>
        <p:nvPicPr>
          <p:cNvPr id="26" name="Picture 25" descr="Prichard-6.tif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453" y="4590288"/>
            <a:ext cx="3011805" cy="2267712"/>
          </a:xfrm>
          <a:prstGeom prst="rect">
            <a:avLst/>
          </a:prstGeom>
        </p:spPr>
      </p:pic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3624267" y="4599471"/>
            <a:ext cx="2460992" cy="3231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sz="1500" b="1" dirty="0" smtClean="0"/>
              <a:t>Prichard (Susceptible)</a:t>
            </a:r>
            <a:endParaRPr lang="en-US" sz="1500" b="1" i="1" dirty="0"/>
          </a:p>
        </p:txBody>
      </p:sp>
      <p:pic>
        <p:nvPicPr>
          <p:cNvPr id="28" name="Picture 27" descr="G00-3880-4.tif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302" y="4590288"/>
            <a:ext cx="3011805" cy="2267712"/>
          </a:xfrm>
          <a:prstGeom prst="rect">
            <a:avLst/>
          </a:prstGeom>
        </p:spPr>
      </p:pic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6803586" y="4590288"/>
            <a:ext cx="2348521" cy="3231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sz="1500" b="1" dirty="0" smtClean="0"/>
              <a:t>G00-3880 (Susceptible)</a:t>
            </a:r>
            <a:endParaRPr lang="en-US" sz="1500" b="1" i="1" dirty="0"/>
          </a:p>
        </p:txBody>
      </p:sp>
      <p:sp>
        <p:nvSpPr>
          <p:cNvPr id="23" name="5-Point Star 22"/>
          <p:cNvSpPr>
            <a:spLocks noChangeAspect="1"/>
          </p:cNvSpPr>
          <p:nvPr/>
        </p:nvSpPr>
        <p:spPr>
          <a:xfrm>
            <a:off x="483142" y="53652"/>
            <a:ext cx="507366" cy="44011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800" dirty="0">
              <a:latin typeface="Helvetica"/>
              <a:cs typeface="Helvetica"/>
            </a:endParaRPr>
          </a:p>
        </p:txBody>
      </p:sp>
      <p:sp>
        <p:nvSpPr>
          <p:cNvPr id="30" name="5-Point Star 29"/>
          <p:cNvSpPr>
            <a:spLocks noChangeAspect="1"/>
          </p:cNvSpPr>
          <p:nvPr/>
        </p:nvSpPr>
        <p:spPr>
          <a:xfrm>
            <a:off x="6743123" y="23181"/>
            <a:ext cx="507366" cy="44011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800" dirty="0">
              <a:latin typeface="Helvetica"/>
              <a:cs typeface="Helvetica"/>
            </a:endParaRPr>
          </a:p>
        </p:txBody>
      </p:sp>
      <p:sp>
        <p:nvSpPr>
          <p:cNvPr id="31" name="5-Point Star 30"/>
          <p:cNvSpPr>
            <a:spLocks noChangeAspect="1"/>
          </p:cNvSpPr>
          <p:nvPr/>
        </p:nvSpPr>
        <p:spPr>
          <a:xfrm>
            <a:off x="485029" y="4620644"/>
            <a:ext cx="507366" cy="44011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800" dirty="0">
              <a:latin typeface="Helvetica"/>
              <a:cs typeface="Helvetica"/>
            </a:endParaRP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0" y="6553200"/>
            <a:ext cx="1295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500" b="1" dirty="0" smtClean="0"/>
              <a:t>Bar = 1 mm</a:t>
            </a:r>
          </a:p>
        </p:txBody>
      </p:sp>
    </p:spTree>
    <p:extLst>
      <p:ext uri="{BB962C8B-B14F-4D97-AF65-F5344CB8AC3E}">
        <p14:creationId xmlns:p14="http://schemas.microsoft.com/office/powerpoint/2010/main" val="8941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  <p:bldP spid="25" grpId="0" animBg="1"/>
      <p:bldP spid="27" grpId="0" animBg="1"/>
      <p:bldP spid="29" grpId="0" animBg="1"/>
      <p:bldP spid="23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Using</a:t>
            </a:r>
            <a:r>
              <a:rPr lang="en-US" i="1" dirty="0" smtClean="0"/>
              <a:t> Rpp6 </a:t>
            </a:r>
            <a:r>
              <a:rPr lang="en-US" dirty="0"/>
              <a:t>in the </a:t>
            </a:r>
            <a:r>
              <a:rPr lang="en-US" dirty="0" smtClean="0"/>
              <a:t>Southeast</a:t>
            </a:r>
            <a:endParaRPr lang="en-US" dirty="0">
              <a:solidFill>
                <a:srgbClr val="003366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6375390" y="2928667"/>
            <a:ext cx="1667935" cy="762000"/>
            <a:chOff x="5816589" y="2438400"/>
            <a:chExt cx="1667935" cy="762000"/>
          </a:xfrm>
        </p:grpSpPr>
        <p:sp>
          <p:nvSpPr>
            <p:cNvPr id="96" name="TextBox 95"/>
            <p:cNvSpPr txBox="1"/>
            <p:nvPr/>
          </p:nvSpPr>
          <p:spPr>
            <a:xfrm>
              <a:off x="5816589" y="2438400"/>
              <a:ext cx="16679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G00-3213 x F</a:t>
              </a:r>
              <a:r>
                <a:rPr lang="en-US" sz="1500" baseline="-25000" dirty="0" smtClean="0"/>
                <a:t>1</a:t>
              </a:r>
              <a:endParaRPr lang="en-US" sz="1500" baseline="-25000" dirty="0"/>
            </a:p>
          </p:txBody>
        </p:sp>
        <p:sp>
          <p:nvSpPr>
            <p:cNvPr id="97" name="AutoShape 11"/>
            <p:cNvSpPr>
              <a:spLocks noChangeArrowheads="1"/>
            </p:cNvSpPr>
            <p:nvPr/>
          </p:nvSpPr>
          <p:spPr bwMode="auto">
            <a:xfrm rot="5400000">
              <a:off x="6515100" y="2857500"/>
              <a:ext cx="457200" cy="228600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096000" y="1613474"/>
            <a:ext cx="2531515" cy="1337728"/>
            <a:chOff x="5537199" y="1123207"/>
            <a:chExt cx="2531515" cy="1337728"/>
          </a:xfrm>
        </p:grpSpPr>
        <p:sp>
          <p:nvSpPr>
            <p:cNvPr id="99" name="TextBox 98"/>
            <p:cNvSpPr txBox="1"/>
            <p:nvPr/>
          </p:nvSpPr>
          <p:spPr>
            <a:xfrm>
              <a:off x="5537199" y="2115235"/>
              <a:ext cx="10668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G00-3213</a:t>
              </a:r>
              <a:endParaRPr lang="en-US" sz="1500" dirty="0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765799" y="1123207"/>
              <a:ext cx="2302915" cy="1337728"/>
              <a:chOff x="5765799" y="1123207"/>
              <a:chExt cx="2302915" cy="1337728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5765799" y="1123207"/>
                <a:ext cx="1963193" cy="1337728"/>
                <a:chOff x="5765799" y="1123207"/>
                <a:chExt cx="1963193" cy="1337728"/>
              </a:xfrm>
            </p:grpSpPr>
            <p:sp>
              <p:nvSpPr>
                <p:cNvPr id="103" name="AutoShape 11"/>
                <p:cNvSpPr>
                  <a:spLocks noChangeArrowheads="1"/>
                </p:cNvSpPr>
                <p:nvPr/>
              </p:nvSpPr>
              <p:spPr bwMode="auto">
                <a:xfrm rot="5400000">
                  <a:off x="6515100" y="2118035"/>
                  <a:ext cx="457200" cy="228600"/>
                </a:xfrm>
                <a:prstGeom prst="rightArrow">
                  <a:avLst>
                    <a:gd name="adj1" fmla="val 50000"/>
                    <a:gd name="adj2" fmla="val 97049"/>
                  </a:avLst>
                </a:prstGeom>
                <a:solidFill>
                  <a:srgbClr val="000090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  <a:effectLst>
                  <a:softEdge rad="12700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wrap="none" lIns="19033" tIns="9517" rIns="19033" bIns="9517" anchor="ctr"/>
                <a:lstStyle>
                  <a:lvl1pPr defTabSz="455613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defTabSz="455613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>
                    <a:lnSpc>
                      <a:spcPts val="200"/>
                    </a:lnSpc>
                    <a:spcBef>
                      <a:spcPts val="600"/>
                    </a:spcBef>
                    <a:defRPr/>
                  </a:pPr>
                  <a:endParaRPr lang="en-US" sz="1600" b="1" dirty="0" smtClean="0">
                    <a:latin typeface="Helvetica"/>
                    <a:cs typeface="Helvetica"/>
                  </a:endParaRPr>
                </a:p>
              </p:txBody>
            </p:sp>
            <p:pic>
              <p:nvPicPr>
                <p:cNvPr id="124" name="Picture 123" descr="Soybean growth stages.jpg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137400" y="1123207"/>
                  <a:ext cx="591592" cy="1049867"/>
                </a:xfrm>
                <a:prstGeom prst="rect">
                  <a:avLst/>
                </a:prstGeom>
              </p:spPr>
            </p:pic>
            <p:pic>
              <p:nvPicPr>
                <p:cNvPr id="125" name="Picture 124" descr="Soybean growth stages.jpg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765799" y="1143000"/>
                  <a:ext cx="591592" cy="1049867"/>
                </a:xfrm>
                <a:prstGeom prst="rect">
                  <a:avLst/>
                </a:prstGeom>
              </p:spPr>
            </p:pic>
            <p:sp>
              <p:nvSpPr>
                <p:cNvPr id="126" name="TextBox 125"/>
                <p:cNvSpPr txBox="1"/>
                <p:nvPr/>
              </p:nvSpPr>
              <p:spPr>
                <a:xfrm>
                  <a:off x="6214532" y="1622735"/>
                  <a:ext cx="106680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dirty="0" smtClean="0"/>
                    <a:t>P1 x P2</a:t>
                  </a:r>
                  <a:endParaRPr lang="en-US" sz="1500" dirty="0"/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6796616" y="2095442"/>
                <a:ext cx="127209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 smtClean="0"/>
                  <a:t>Rpp6 </a:t>
                </a:r>
                <a:r>
                  <a:rPr lang="en-US" sz="1500" dirty="0" smtClean="0"/>
                  <a:t>Donor</a:t>
                </a:r>
                <a:endParaRPr lang="en-US" sz="1500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6654801" y="3633338"/>
            <a:ext cx="1371600" cy="995865"/>
            <a:chOff x="6096000" y="3143071"/>
            <a:chExt cx="1371600" cy="995865"/>
          </a:xfrm>
        </p:grpSpPr>
        <p:sp>
          <p:nvSpPr>
            <p:cNvPr id="128" name="TextBox 127"/>
            <p:cNvSpPr txBox="1"/>
            <p:nvPr/>
          </p:nvSpPr>
          <p:spPr>
            <a:xfrm>
              <a:off x="6096000" y="3143071"/>
              <a:ext cx="1371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BC</a:t>
              </a:r>
              <a:r>
                <a:rPr lang="en-US" sz="1500" baseline="-25000" dirty="0" smtClean="0"/>
                <a:t>1</a:t>
              </a:r>
              <a:r>
                <a:rPr lang="en-US" sz="1500" dirty="0" smtClean="0"/>
                <a:t>F</a:t>
              </a:r>
              <a:r>
                <a:rPr lang="en-US" sz="1500" baseline="-25000" dirty="0" smtClean="0"/>
                <a:t>1</a:t>
              </a:r>
              <a:r>
                <a:rPr lang="en-US" sz="1500" dirty="0" smtClean="0"/>
                <a:t> Selected x P1 </a:t>
              </a:r>
              <a:endParaRPr lang="en-US" sz="1500" dirty="0"/>
            </a:p>
          </p:txBody>
        </p:sp>
        <p:sp>
          <p:nvSpPr>
            <p:cNvPr id="129" name="AutoShape 11"/>
            <p:cNvSpPr>
              <a:spLocks noChangeArrowheads="1"/>
            </p:cNvSpPr>
            <p:nvPr/>
          </p:nvSpPr>
          <p:spPr bwMode="auto">
            <a:xfrm rot="5400000">
              <a:off x="6515100" y="3796036"/>
              <a:ext cx="457200" cy="228600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654801" y="4667071"/>
            <a:ext cx="1371600" cy="1103531"/>
            <a:chOff x="6096000" y="5008602"/>
            <a:chExt cx="1371600" cy="1103531"/>
          </a:xfrm>
        </p:grpSpPr>
        <p:sp>
          <p:nvSpPr>
            <p:cNvPr id="135" name="TextBox 134"/>
            <p:cNvSpPr txBox="1"/>
            <p:nvPr/>
          </p:nvSpPr>
          <p:spPr>
            <a:xfrm>
              <a:off x="6096000" y="5008602"/>
              <a:ext cx="1371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BC</a:t>
              </a:r>
              <a:r>
                <a:rPr lang="en-US" sz="1500" baseline="-25000" dirty="0" smtClean="0"/>
                <a:t>6</a:t>
              </a:r>
              <a:r>
                <a:rPr lang="en-US" sz="1500" dirty="0" smtClean="0"/>
                <a:t>F</a:t>
              </a:r>
              <a:r>
                <a:rPr lang="en-US" sz="1500" baseline="-25000" dirty="0" smtClean="0"/>
                <a:t>1</a:t>
              </a:r>
              <a:r>
                <a:rPr lang="en-US" sz="1500" dirty="0" smtClean="0"/>
                <a:t> Selected x P1 </a:t>
              </a:r>
              <a:endParaRPr lang="en-US" sz="1500" dirty="0"/>
            </a:p>
          </p:txBody>
        </p:sp>
        <p:sp>
          <p:nvSpPr>
            <p:cNvPr id="137" name="AutoShape 11"/>
            <p:cNvSpPr>
              <a:spLocks noChangeArrowheads="1"/>
            </p:cNvSpPr>
            <p:nvPr/>
          </p:nvSpPr>
          <p:spPr bwMode="auto">
            <a:xfrm rot="5400000">
              <a:off x="6515100" y="5656302"/>
              <a:ext cx="457200" cy="228600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781800" y="5465802"/>
              <a:ext cx="457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⊗</a:t>
              </a: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654801" y="5694402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BC</a:t>
            </a:r>
            <a:r>
              <a:rPr lang="en-US" sz="1500" baseline="-25000" dirty="0" smtClean="0"/>
              <a:t>6</a:t>
            </a:r>
            <a:r>
              <a:rPr lang="en-US" sz="1500" dirty="0" smtClean="0"/>
              <a:t>F</a:t>
            </a:r>
            <a:r>
              <a:rPr lang="en-US" sz="1500" baseline="-25000" dirty="0" smtClean="0"/>
              <a:t>2:3</a:t>
            </a:r>
          </a:p>
          <a:p>
            <a:pPr algn="ctr"/>
            <a:r>
              <a:rPr lang="en-US" sz="1500" dirty="0" smtClean="0"/>
              <a:t>Select Best</a:t>
            </a:r>
            <a:endParaRPr lang="en-US" sz="15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917267" y="4215602"/>
            <a:ext cx="1371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5 x</a:t>
            </a:r>
            <a:endParaRPr lang="en-US" sz="1500" baseline="-25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526866" y="15570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16858" y="4134689"/>
            <a:ext cx="5450542" cy="2575408"/>
            <a:chOff x="416858" y="4134689"/>
            <a:chExt cx="5450542" cy="2575408"/>
          </a:xfrm>
        </p:grpSpPr>
        <p:pic>
          <p:nvPicPr>
            <p:cNvPr id="132" name="Picture 131" descr="G00-3880-4.tif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858" y="4134689"/>
              <a:ext cx="3386514" cy="2549846"/>
            </a:xfrm>
            <a:prstGeom prst="rect">
              <a:avLst/>
            </a:prstGeom>
          </p:spPr>
        </p:pic>
        <p:sp>
          <p:nvSpPr>
            <p:cNvPr id="133" name="Text Box 11"/>
            <p:cNvSpPr txBox="1">
              <a:spLocks noChangeArrowheads="1"/>
            </p:cNvSpPr>
            <p:nvPr/>
          </p:nvSpPr>
          <p:spPr bwMode="auto">
            <a:xfrm>
              <a:off x="428625" y="4134689"/>
              <a:ext cx="2348521" cy="3231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 algn="ctr">
                <a:spcBef>
                  <a:spcPct val="20000"/>
                </a:spcBef>
                <a:buFontTx/>
                <a:buNone/>
                <a:defRPr sz="1400">
                  <a:ea typeface="ＭＳ Ｐゴシック" charset="0"/>
                </a:defRPr>
              </a:lvl1pPr>
              <a:lvl2pPr>
                <a:defRPr>
                  <a:ea typeface="ＭＳ Ｐゴシック" charset="0"/>
                </a:defRPr>
              </a:lvl2pPr>
              <a:lvl3pPr>
                <a:defRPr>
                  <a:ea typeface="ＭＳ Ｐゴシック" charset="0"/>
                </a:defRPr>
              </a:lvl3pPr>
              <a:lvl4pPr>
                <a:defRPr>
                  <a:ea typeface="ＭＳ Ｐゴシック" charset="0"/>
                </a:defRPr>
              </a:lvl4pPr>
              <a:lvl5pPr>
                <a:defRPr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9pPr>
            </a:lstStyle>
            <a:p>
              <a:pPr algn="l"/>
              <a:r>
                <a:rPr lang="en-US" sz="1500" b="1" dirty="0" smtClean="0"/>
                <a:t>Susceptible</a:t>
              </a:r>
              <a:endParaRPr lang="en-US" sz="1500" b="1" i="1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657600" y="6002211"/>
              <a:ext cx="220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G00-3213</a:t>
              </a:r>
            </a:p>
            <a:p>
              <a:pPr algn="ctr"/>
              <a:r>
                <a:rPr lang="en-US" sz="2000" b="1" dirty="0" smtClean="0"/>
                <a:t>High-yielding</a:t>
              </a:r>
              <a:endParaRPr lang="en-US" sz="2000" b="1" dirty="0"/>
            </a:p>
          </p:txBody>
        </p:sp>
        <p:pic>
          <p:nvPicPr>
            <p:cNvPr id="146" name="Picture 145" descr="Soybean growth stages.jp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16251" y="4419600"/>
              <a:ext cx="912024" cy="1618521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16858" y="1489593"/>
            <a:ext cx="5279092" cy="2549846"/>
            <a:chOff x="416858" y="1489593"/>
            <a:chExt cx="5279092" cy="2549846"/>
          </a:xfrm>
        </p:grpSpPr>
        <p:pic>
          <p:nvPicPr>
            <p:cNvPr id="130" name="Picture 129" descr="PI567102B-(Rpp6)-2.tif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858" y="1489593"/>
              <a:ext cx="3386514" cy="2549846"/>
            </a:xfrm>
            <a:prstGeom prst="rect">
              <a:avLst/>
            </a:prstGeom>
          </p:spPr>
        </p:pic>
        <p:sp>
          <p:nvSpPr>
            <p:cNvPr id="131" name="Text Box 11"/>
            <p:cNvSpPr txBox="1">
              <a:spLocks noChangeArrowheads="1"/>
            </p:cNvSpPr>
            <p:nvPr/>
          </p:nvSpPr>
          <p:spPr bwMode="auto">
            <a:xfrm>
              <a:off x="435908" y="1489593"/>
              <a:ext cx="2021205" cy="3231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 algn="ctr">
                <a:spcBef>
                  <a:spcPct val="20000"/>
                </a:spcBef>
                <a:buFontTx/>
                <a:buNone/>
                <a:defRPr sz="1400">
                  <a:ea typeface="ＭＳ Ｐゴシック" charset="0"/>
                </a:defRPr>
              </a:lvl1pPr>
              <a:lvl2pPr>
                <a:defRPr>
                  <a:ea typeface="ＭＳ Ｐゴシック" charset="0"/>
                </a:defRPr>
              </a:lvl2pPr>
              <a:lvl3pPr>
                <a:defRPr>
                  <a:ea typeface="ＭＳ Ｐゴシック" charset="0"/>
                </a:defRPr>
              </a:lvl3pPr>
              <a:lvl4pPr>
                <a:defRPr>
                  <a:ea typeface="ＭＳ Ｐゴシック" charset="0"/>
                </a:defRPr>
              </a:lvl4pPr>
              <a:lvl5pPr>
                <a:defRPr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9pPr>
            </a:lstStyle>
            <a:p>
              <a:pPr algn="l"/>
              <a:r>
                <a:rPr lang="en-US" sz="1500" b="1" dirty="0" smtClean="0"/>
                <a:t>PI567102B </a:t>
              </a:r>
              <a:r>
                <a:rPr lang="en-US" sz="1500" b="1" dirty="0"/>
                <a:t>(</a:t>
              </a:r>
              <a:r>
                <a:rPr lang="en-US" sz="1500" b="1" i="1" dirty="0" smtClean="0"/>
                <a:t>Rpp6</a:t>
              </a:r>
              <a:r>
                <a:rPr lang="en-US" sz="1500" b="1" dirty="0" smtClean="0"/>
                <a:t>)</a:t>
              </a:r>
              <a:endParaRPr lang="en-US" sz="1500" b="1" i="1" dirty="0"/>
            </a:p>
          </p:txBody>
        </p:sp>
        <p:pic>
          <p:nvPicPr>
            <p:cNvPr id="145" name="Picture 144" descr="Soybean growth stages.jp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6174" y="2023336"/>
              <a:ext cx="591592" cy="1049867"/>
            </a:xfrm>
            <a:prstGeom prst="rect">
              <a:avLst/>
            </a:prstGeom>
          </p:spPr>
        </p:pic>
        <p:sp>
          <p:nvSpPr>
            <p:cNvPr id="143" name="TextBox 142"/>
            <p:cNvSpPr txBox="1"/>
            <p:nvPr/>
          </p:nvSpPr>
          <p:spPr>
            <a:xfrm>
              <a:off x="3740904" y="3105090"/>
              <a:ext cx="19550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PI567102B</a:t>
              </a:r>
            </a:p>
            <a:p>
              <a:pPr algn="ctr"/>
              <a:r>
                <a:rPr lang="en-US" sz="2000" b="1" i="1" dirty="0" smtClean="0"/>
                <a:t>Rpp6 </a:t>
              </a:r>
              <a:r>
                <a:rPr lang="en-US" sz="2000" b="1" dirty="0" smtClean="0"/>
                <a:t>Donor</a:t>
              </a:r>
              <a:endParaRPr lang="en-US" sz="20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5048" y="2160674"/>
            <a:ext cx="2419248" cy="1874638"/>
            <a:chOff x="415048" y="2160674"/>
            <a:chExt cx="2419248" cy="1874638"/>
          </a:xfrm>
        </p:grpSpPr>
        <p:sp>
          <p:nvSpPr>
            <p:cNvPr id="148" name="AutoShape 11"/>
            <p:cNvSpPr>
              <a:spLocks noChangeArrowheads="1"/>
            </p:cNvSpPr>
            <p:nvPr/>
          </p:nvSpPr>
          <p:spPr bwMode="auto">
            <a:xfrm rot="1641729">
              <a:off x="1175734" y="2160674"/>
              <a:ext cx="541551" cy="304807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  <p:sp>
          <p:nvSpPr>
            <p:cNvPr id="150" name="AutoShape 11"/>
            <p:cNvSpPr>
              <a:spLocks noChangeArrowheads="1"/>
            </p:cNvSpPr>
            <p:nvPr/>
          </p:nvSpPr>
          <p:spPr bwMode="auto">
            <a:xfrm rot="1641729">
              <a:off x="1071589" y="2920799"/>
              <a:ext cx="541551" cy="304807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  <p:sp>
          <p:nvSpPr>
            <p:cNvPr id="151" name="Text Box 11"/>
            <p:cNvSpPr txBox="1">
              <a:spLocks noChangeArrowheads="1"/>
            </p:cNvSpPr>
            <p:nvPr/>
          </p:nvSpPr>
          <p:spPr bwMode="auto">
            <a:xfrm>
              <a:off x="415048" y="3712147"/>
              <a:ext cx="2419248" cy="3231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 algn="ctr">
                <a:spcBef>
                  <a:spcPct val="20000"/>
                </a:spcBef>
                <a:buFontTx/>
                <a:buNone/>
                <a:defRPr sz="1400">
                  <a:ea typeface="ＭＳ Ｐゴシック" charset="0"/>
                </a:defRPr>
              </a:lvl1pPr>
              <a:lvl2pPr>
                <a:defRPr>
                  <a:ea typeface="ＭＳ Ｐゴシック" charset="0"/>
                </a:defRPr>
              </a:lvl2pPr>
              <a:lvl3pPr>
                <a:defRPr>
                  <a:ea typeface="ＭＳ Ｐゴシック" charset="0"/>
                </a:defRPr>
              </a:lvl3pPr>
              <a:lvl4pPr>
                <a:defRPr>
                  <a:ea typeface="ＭＳ Ｐゴシック" charset="0"/>
                </a:defRPr>
              </a:lvl4pPr>
              <a:lvl5pPr>
                <a:defRPr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9pPr>
            </a:lstStyle>
            <a:p>
              <a:pPr algn="l"/>
              <a:r>
                <a:rPr lang="en-US" sz="1500" b="1" dirty="0" smtClean="0"/>
                <a:t>Red-brown resistance</a:t>
              </a:r>
              <a:endParaRPr lang="en-US" sz="1500" b="1" i="1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402556" y="4660505"/>
            <a:ext cx="2419248" cy="2014058"/>
            <a:chOff x="-308852" y="1906954"/>
            <a:chExt cx="2419248" cy="2014058"/>
          </a:xfrm>
        </p:grpSpPr>
        <p:sp>
          <p:nvSpPr>
            <p:cNvPr id="154" name="AutoShape 11"/>
            <p:cNvSpPr>
              <a:spLocks noChangeArrowheads="1"/>
            </p:cNvSpPr>
            <p:nvPr/>
          </p:nvSpPr>
          <p:spPr bwMode="auto">
            <a:xfrm rot="1641729">
              <a:off x="1071589" y="2920799"/>
              <a:ext cx="541551" cy="304807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  <p:sp>
          <p:nvSpPr>
            <p:cNvPr id="155" name="Text Box 11"/>
            <p:cNvSpPr txBox="1">
              <a:spLocks noChangeArrowheads="1"/>
            </p:cNvSpPr>
            <p:nvPr/>
          </p:nvSpPr>
          <p:spPr bwMode="auto">
            <a:xfrm>
              <a:off x="-308852" y="3597847"/>
              <a:ext cx="2419248" cy="3231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 algn="ctr">
                <a:spcBef>
                  <a:spcPct val="20000"/>
                </a:spcBef>
                <a:buFontTx/>
                <a:buNone/>
                <a:defRPr sz="1400">
                  <a:ea typeface="ＭＳ Ｐゴシック" charset="0"/>
                </a:defRPr>
              </a:lvl1pPr>
              <a:lvl2pPr>
                <a:defRPr>
                  <a:ea typeface="ＭＳ Ｐゴシック" charset="0"/>
                </a:defRPr>
              </a:lvl2pPr>
              <a:lvl3pPr>
                <a:defRPr>
                  <a:ea typeface="ＭＳ Ｐゴシック" charset="0"/>
                </a:defRPr>
              </a:lvl3pPr>
              <a:lvl4pPr>
                <a:defRPr>
                  <a:ea typeface="ＭＳ Ｐゴシック" charset="0"/>
                </a:defRPr>
              </a:lvl4pPr>
              <a:lvl5pPr>
                <a:defRPr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9pPr>
            </a:lstStyle>
            <a:p>
              <a:pPr algn="l"/>
              <a:r>
                <a:rPr lang="en-US" sz="1500" b="1" dirty="0" smtClean="0"/>
                <a:t>TAN susceptible</a:t>
              </a:r>
              <a:endParaRPr lang="en-US" sz="1500" b="1" i="1" dirty="0"/>
            </a:p>
          </p:txBody>
        </p:sp>
        <p:sp>
          <p:nvSpPr>
            <p:cNvPr id="156" name="AutoShape 11"/>
            <p:cNvSpPr>
              <a:spLocks noChangeArrowheads="1"/>
            </p:cNvSpPr>
            <p:nvPr/>
          </p:nvSpPr>
          <p:spPr bwMode="auto">
            <a:xfrm rot="1641729">
              <a:off x="602310" y="1906954"/>
              <a:ext cx="541551" cy="304807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</p:grp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2563368" y="1481251"/>
            <a:ext cx="1295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500" b="1" dirty="0" smtClean="0"/>
              <a:t>Bar = 1 mm</a:t>
            </a:r>
          </a:p>
        </p:txBody>
      </p:sp>
    </p:spTree>
    <p:extLst>
      <p:ext uri="{BB962C8B-B14F-4D97-AF65-F5344CB8AC3E}">
        <p14:creationId xmlns:p14="http://schemas.microsoft.com/office/powerpoint/2010/main" val="26610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49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>
                <a:solidFill>
                  <a:srgbClr val="C00000"/>
                </a:solidFill>
              </a:rPr>
              <a:t>Super</a:t>
            </a:r>
            <a:r>
              <a:rPr lang="en-US" sz="2800" dirty="0"/>
              <a:t> Bulk Segregant Analysis and </a:t>
            </a:r>
            <a:r>
              <a:rPr lang="en-US" sz="2800" dirty="0" smtClean="0"/>
              <a:t>Dominant Genes 1:2:1 Ratio  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119281" y="4165024"/>
            <a:ext cx="1156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2644914"/>
            <a:ext cx="314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G00-3213 Elite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Susceptible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 rot="5400000">
            <a:off x="4430804" y="3701807"/>
            <a:ext cx="533400" cy="484093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00009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00"/>
              </a:lnSpc>
              <a:spcBef>
                <a:spcPts val="600"/>
              </a:spcBef>
              <a:defRPr/>
            </a:pPr>
            <a:endParaRPr lang="en-US" sz="2800" b="1" dirty="0" smtClean="0">
              <a:latin typeface="Helvetica"/>
              <a:cs typeface="Helvetica"/>
            </a:endParaRPr>
          </a:p>
        </p:txBody>
      </p:sp>
      <p:pic>
        <p:nvPicPr>
          <p:cNvPr id="7" name="Picture 6" descr="Soybean growth stages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9606" y="1828800"/>
            <a:ext cx="737806" cy="1236604"/>
          </a:xfrm>
          <a:prstGeom prst="rect">
            <a:avLst/>
          </a:prstGeom>
        </p:spPr>
      </p:pic>
      <p:pic>
        <p:nvPicPr>
          <p:cNvPr id="8" name="Picture 7" descr="Soybean growth stages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5869" y="1487734"/>
            <a:ext cx="939025" cy="15738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7305" y="3124200"/>
            <a:ext cx="306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P1     x    P2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122894" y="2644914"/>
            <a:ext cx="2501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PI567102B </a:t>
            </a:r>
            <a:r>
              <a:rPr lang="en-US" sz="2000" b="1" i="1" dirty="0" smtClean="0">
                <a:solidFill>
                  <a:schemeClr val="accent2">
                    <a:lumMod val="75000"/>
                  </a:schemeClr>
                </a:solidFill>
              </a:rPr>
              <a:t>Rpp6</a:t>
            </a:r>
          </a:p>
          <a:p>
            <a:pPr algn="ct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Resistant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5140" y="5231824"/>
            <a:ext cx="108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77234" y="4708605"/>
            <a:ext cx="4840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⊗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5986" y="6298624"/>
            <a:ext cx="124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140 F</a:t>
            </a:r>
            <a:r>
              <a:rPr lang="en-US" sz="2400" baseline="-25000" dirty="0" smtClean="0"/>
              <a:t>2:3</a:t>
            </a:r>
            <a:endParaRPr lang="en-US" sz="2400" baseline="-25000" dirty="0"/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 rot="5400000">
            <a:off x="4430804" y="4774454"/>
            <a:ext cx="533400" cy="484093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00009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00"/>
              </a:lnSpc>
              <a:spcBef>
                <a:spcPts val="600"/>
              </a:spcBef>
              <a:defRPr/>
            </a:pPr>
            <a:endParaRPr lang="en-US" sz="2800" b="1" dirty="0" smtClean="0">
              <a:latin typeface="Helvetica"/>
              <a:cs typeface="Helvetica"/>
            </a:endParaRPr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 rot="5400000">
            <a:off x="4430804" y="5866079"/>
            <a:ext cx="533400" cy="484093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00009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00"/>
              </a:lnSpc>
              <a:spcBef>
                <a:spcPts val="600"/>
              </a:spcBef>
              <a:defRPr/>
            </a:pPr>
            <a:endParaRPr lang="en-US" sz="2800" b="1" dirty="0" smtClean="0"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77234" y="5765225"/>
            <a:ext cx="4840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⊗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94537" y="3810000"/>
            <a:ext cx="8278278" cy="2554090"/>
            <a:chOff x="394537" y="3810000"/>
            <a:chExt cx="8278278" cy="2554090"/>
          </a:xfrm>
        </p:grpSpPr>
        <p:grpSp>
          <p:nvGrpSpPr>
            <p:cNvPr id="26" name="Group 25"/>
            <p:cNvGrpSpPr/>
            <p:nvPr/>
          </p:nvGrpSpPr>
          <p:grpSpPr>
            <a:xfrm>
              <a:off x="5535169" y="3810000"/>
              <a:ext cx="3137646" cy="2554090"/>
              <a:chOff x="5535169" y="3810000"/>
              <a:chExt cx="3137646" cy="2554090"/>
            </a:xfrm>
          </p:grpSpPr>
          <p:pic>
            <p:nvPicPr>
              <p:cNvPr id="24" name="Picture 23" descr="PI567102B-(Rpp6)-2.tif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3805" t="12353" b="12936"/>
              <a:stretch/>
            </p:blipFill>
            <p:spPr>
              <a:xfrm>
                <a:off x="5615815" y="3832086"/>
                <a:ext cx="2979545" cy="2532004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535169" y="3810000"/>
                <a:ext cx="3137646" cy="381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algn="ctr" defTabSz="228600" eaLnBrk="1" hangingPunct="1">
                  <a:spcBef>
                    <a:spcPct val="20000"/>
                  </a:spcBef>
                  <a:defRPr sz="2200" b="1"/>
                </a:lvl1pPr>
              </a:lstStyle>
              <a:p>
                <a:r>
                  <a:rPr lang="en-US" sz="1600" dirty="0"/>
                  <a:t>R-Bulk </a:t>
                </a:r>
                <a:r>
                  <a:rPr lang="en-US" sz="1600" dirty="0" smtClean="0"/>
                  <a:t>x35 </a:t>
                </a:r>
                <a:r>
                  <a:rPr lang="en-US" sz="1600" dirty="0"/>
                  <a:t>families-420 plants</a:t>
                </a:r>
              </a:p>
              <a:p>
                <a:endParaRPr lang="en-US" sz="16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4537" y="3822192"/>
              <a:ext cx="3186863" cy="2541898"/>
              <a:chOff x="394537" y="3822192"/>
              <a:chExt cx="3186863" cy="2541898"/>
            </a:xfrm>
          </p:grpSpPr>
          <p:pic>
            <p:nvPicPr>
              <p:cNvPr id="25" name="Picture 24" descr="G00-3880-4.tif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4278" t="12169" b="13121"/>
              <a:stretch/>
            </p:blipFill>
            <p:spPr>
              <a:xfrm>
                <a:off x="540841" y="3832086"/>
                <a:ext cx="2958263" cy="25320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94537" y="3822192"/>
                <a:ext cx="3186863" cy="381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algn="ctr" defTabSz="228600" eaLnBrk="1" hangingPunct="1">
                  <a:spcBef>
                    <a:spcPct val="20000"/>
                  </a:spcBef>
                  <a:defRPr sz="2200" b="1"/>
                </a:lvl1pPr>
              </a:lstStyle>
              <a:p>
                <a:r>
                  <a:rPr lang="en-US" sz="1600" dirty="0" smtClean="0"/>
                  <a:t>S-</a:t>
                </a:r>
                <a:r>
                  <a:rPr lang="en-US" sz="1600" dirty="0"/>
                  <a:t>Bulk </a:t>
                </a:r>
                <a:r>
                  <a:rPr lang="en-US" sz="1600" dirty="0" smtClean="0"/>
                  <a:t>x35 </a:t>
                </a:r>
                <a:r>
                  <a:rPr lang="en-US" sz="1600" dirty="0"/>
                  <a:t>families-420 plants</a:t>
                </a:r>
              </a:p>
              <a:p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57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TextBox 63"/>
          <p:cNvSpPr txBox="1">
            <a:spLocks noChangeArrowheads="1"/>
          </p:cNvSpPr>
          <p:nvPr/>
        </p:nvSpPr>
        <p:spPr bwMode="auto">
          <a:xfrm>
            <a:off x="1524000" y="5939135"/>
            <a:ext cx="632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 smtClean="0"/>
              <a:t>Co-dominant marker is </a:t>
            </a:r>
            <a:r>
              <a:rPr lang="en-US" sz="2800" b="1" dirty="0" smtClean="0">
                <a:solidFill>
                  <a:srgbClr val="800000"/>
                </a:solidFill>
              </a:rPr>
              <a:t>linked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to rust </a:t>
            </a:r>
            <a:r>
              <a:rPr lang="en-US" dirty="0"/>
              <a:t>r</a:t>
            </a:r>
            <a:r>
              <a:rPr lang="en-US" dirty="0" smtClean="0"/>
              <a:t>esistance </a:t>
            </a:r>
            <a:r>
              <a:rPr lang="en-US" dirty="0"/>
              <a:t>g</a:t>
            </a:r>
            <a:r>
              <a:rPr lang="en-US" dirty="0" smtClean="0"/>
              <a:t>ene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10400" cy="9144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rgbClr val="003366"/>
                </a:solidFill>
                <a:ea typeface="+mj-ea"/>
              </a:rPr>
              <a:t>Bulk Segregant Analysis</a:t>
            </a:r>
            <a:endParaRPr lang="en-US" sz="3600" dirty="0">
              <a:solidFill>
                <a:srgbClr val="003366"/>
              </a:solidFill>
              <a:ea typeface="+mj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3937000"/>
            <a:ext cx="8763000" cy="2006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304800" y="6416675"/>
            <a:ext cx="8458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algn="l">
              <a:defRPr/>
            </a:pPr>
            <a:r>
              <a:rPr lang="pl-PL" sz="900" dirty="0" smtClean="0"/>
              <a:t>Sun et al., 2010. </a:t>
            </a:r>
            <a:r>
              <a:rPr lang="en-US" sz="900" dirty="0" smtClean="0"/>
              <a:t>Molecular Breeding. 26:493</a:t>
            </a:r>
            <a:r>
              <a:rPr lang="en-US" sz="900" dirty="0"/>
              <a:t>–</a:t>
            </a:r>
            <a:r>
              <a:rPr lang="en-US" sz="900" dirty="0" smtClean="0"/>
              <a:t>511.</a:t>
            </a:r>
            <a:r>
              <a:rPr lang="pl-PL" sz="900" dirty="0" smtClean="0"/>
              <a:t> </a:t>
            </a:r>
          </a:p>
          <a:p>
            <a:pPr algn="l">
              <a:defRPr/>
            </a:pPr>
            <a:r>
              <a:rPr lang="en-US" sz="900" dirty="0" err="1"/>
              <a:t>Michelmore</a:t>
            </a:r>
            <a:r>
              <a:rPr lang="en-US" sz="900" dirty="0"/>
              <a:t> et al., 1991. PNAS. </a:t>
            </a:r>
            <a:r>
              <a:rPr lang="en-US" sz="900" dirty="0" smtClean="0"/>
              <a:t>88:9828</a:t>
            </a:r>
            <a:r>
              <a:rPr lang="en-US" sz="900" dirty="0"/>
              <a:t>-9832.</a:t>
            </a:r>
            <a:endParaRPr lang="pl-PL" sz="900" dirty="0"/>
          </a:p>
        </p:txBody>
      </p:sp>
      <p:sp>
        <p:nvSpPr>
          <p:cNvPr id="34" name="Rectangle 11"/>
          <p:cNvSpPr>
            <a:spLocks/>
          </p:cNvSpPr>
          <p:nvPr/>
        </p:nvSpPr>
        <p:spPr bwMode="auto">
          <a:xfrm>
            <a:off x="7048500" y="6616699"/>
            <a:ext cx="1905000" cy="22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/>
            </a:pPr>
            <a:r>
              <a:rPr lang="tr-TR" sz="800" dirty="0" err="1" smtClean="0">
                <a:solidFill>
                  <a:schemeClr val="accent4">
                    <a:lumMod val="65000"/>
                    <a:lumOff val="35000"/>
                  </a:schemeClr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rPr>
              <a:t>Images</a:t>
            </a:r>
            <a:r>
              <a:rPr lang="tr-TR" sz="800" dirty="0" smtClean="0">
                <a:solidFill>
                  <a:schemeClr val="accent4">
                    <a:lumMod val="65000"/>
                    <a:lumOff val="35000"/>
                  </a:schemeClr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rPr>
              <a:t>: </a:t>
            </a:r>
            <a:r>
              <a:rPr lang="tr-TR" sz="800" dirty="0" err="1" smtClean="0">
                <a:solidFill>
                  <a:schemeClr val="accent4">
                    <a:lumMod val="65000"/>
                    <a:lumOff val="35000"/>
                  </a:schemeClr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rPr>
              <a:t>Mandy</a:t>
            </a:r>
            <a:r>
              <a:rPr lang="tr-TR" sz="800" dirty="0" smtClean="0">
                <a:solidFill>
                  <a:schemeClr val="accent4">
                    <a:lumMod val="65000"/>
                    <a:lumOff val="35000"/>
                  </a:schemeClr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rPr>
              <a:t> </a:t>
            </a:r>
            <a:r>
              <a:rPr lang="tr-TR" sz="800" dirty="0" err="1" smtClean="0">
                <a:solidFill>
                  <a:schemeClr val="accent4">
                    <a:lumMod val="65000"/>
                    <a:lumOff val="35000"/>
                  </a:schemeClr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rPr>
              <a:t>Kendrick</a:t>
            </a:r>
            <a:endParaRPr lang="en-US" sz="800" dirty="0">
              <a:solidFill>
                <a:schemeClr val="accent4">
                  <a:lumMod val="65000"/>
                  <a:lumOff val="35000"/>
                </a:schemeClr>
              </a:solidFill>
              <a:latin typeface="Helvetica Light" charset="0"/>
              <a:ea typeface="ＭＳ Ｐゴシック" charset="0"/>
              <a:cs typeface="ＭＳ Ｐゴシック" charset="0"/>
              <a:sym typeface="Helvetica Light" charset="0"/>
            </a:endParaRPr>
          </a:p>
        </p:txBody>
      </p:sp>
      <p:pic>
        <p:nvPicPr>
          <p:cNvPr id="32" name="Picture 13" descr="ZM01-1 Hyuuga (day 2) bottom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3056" y="1981199"/>
            <a:ext cx="1887705" cy="1887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Straight Connector 55"/>
          <p:cNvCxnSpPr/>
          <p:nvPr/>
        </p:nvCxnSpPr>
        <p:spPr>
          <a:xfrm>
            <a:off x="972108" y="4722812"/>
            <a:ext cx="6096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2100" y="3517900"/>
            <a:ext cx="1943100" cy="4191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algn="ctr" defTabSz="228600" eaLnBrk="1" hangingPunct="1">
              <a:spcBef>
                <a:spcPct val="20000"/>
              </a:spcBef>
              <a:defRPr sz="2200" b="1"/>
            </a:lvl1pPr>
          </a:lstStyle>
          <a:p>
            <a:r>
              <a:rPr lang="en-US" sz="1600" dirty="0" smtClean="0"/>
              <a:t>R-Parent</a:t>
            </a:r>
            <a:endParaRPr lang="en-US" sz="1600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3247223" y="5637212"/>
            <a:ext cx="6096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2" descr="ZM01-1 W82 (day 2) bottom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05619" y="1981200"/>
            <a:ext cx="1892808" cy="189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338004" y="3517900"/>
            <a:ext cx="2340552" cy="381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algn="ctr" defTabSz="228600" eaLnBrk="1" hangingPunct="1">
              <a:spcBef>
                <a:spcPct val="20000"/>
              </a:spcBef>
              <a:defRPr sz="1600" b="1"/>
            </a:lvl1pPr>
          </a:lstStyle>
          <a:p>
            <a:r>
              <a:rPr lang="en-US" dirty="0"/>
              <a:t>S-Parent</a:t>
            </a:r>
          </a:p>
        </p:txBody>
      </p:sp>
      <p:pic>
        <p:nvPicPr>
          <p:cNvPr id="42" name="Picture 13" descr="ZM01-1 Hyuuga (day 2) bottom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44796" y="1981200"/>
            <a:ext cx="1892808" cy="189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Straight Connector 58"/>
          <p:cNvCxnSpPr/>
          <p:nvPr/>
        </p:nvCxnSpPr>
        <p:spPr>
          <a:xfrm>
            <a:off x="5486400" y="4722812"/>
            <a:ext cx="6096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747000" y="5637212"/>
            <a:ext cx="6096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12" descr="ZM01-1 W82 (day 2) bottom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5396" y="1981200"/>
            <a:ext cx="1892808" cy="189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086600" y="3517900"/>
            <a:ext cx="1905000" cy="381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algn="ctr" defTabSz="228600" eaLnBrk="1" hangingPunct="1">
              <a:spcBef>
                <a:spcPct val="20000"/>
              </a:spcBef>
              <a:defRPr sz="2200" b="1"/>
            </a:lvl1pPr>
          </a:lstStyle>
          <a:p>
            <a:r>
              <a:rPr lang="en-US" sz="1600" dirty="0" smtClean="0"/>
              <a:t>S-</a:t>
            </a:r>
            <a:r>
              <a:rPr lang="en-US" sz="1600" dirty="0"/>
              <a:t>Bulk x12</a:t>
            </a:r>
          </a:p>
          <a:p>
            <a:endParaRPr lang="en-US" sz="16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5486400" y="5637212"/>
            <a:ext cx="6096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51400" y="3517900"/>
            <a:ext cx="1905000" cy="381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algn="ctr" defTabSz="228600" eaLnBrk="1" hangingPunct="1">
              <a:spcBef>
                <a:spcPct val="20000"/>
              </a:spcBef>
              <a:defRPr sz="2200" b="1"/>
            </a:lvl1pPr>
          </a:lstStyle>
          <a:p>
            <a:r>
              <a:rPr lang="en-US" sz="1600" dirty="0"/>
              <a:t>R-Bulk </a:t>
            </a:r>
            <a:r>
              <a:rPr lang="en-US" sz="1600" dirty="0" smtClean="0"/>
              <a:t>x12</a:t>
            </a:r>
            <a:endParaRPr lang="en-US"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3866280" y="4206546"/>
            <a:ext cx="1970239" cy="669565"/>
            <a:chOff x="3866280" y="4206546"/>
            <a:chExt cx="1970239" cy="669565"/>
          </a:xfrm>
        </p:grpSpPr>
        <p:sp>
          <p:nvSpPr>
            <p:cNvPr id="20" name="AutoShape 11"/>
            <p:cNvSpPr>
              <a:spLocks noChangeArrowheads="1"/>
            </p:cNvSpPr>
            <p:nvPr/>
          </p:nvSpPr>
          <p:spPr bwMode="auto">
            <a:xfrm>
              <a:off x="4482701" y="4569512"/>
              <a:ext cx="930627" cy="306599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66280" y="4206546"/>
              <a:ext cx="1970239" cy="381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algn="ctr" defTabSz="228600" eaLnBrk="1" hangingPunct="1">
                <a:spcBef>
                  <a:spcPct val="20000"/>
                </a:spcBef>
                <a:defRPr sz="1600" b="1"/>
              </a:lvl1pPr>
            </a:lstStyle>
            <a:p>
              <a:r>
                <a:rPr lang="en-US" dirty="0" smtClean="0"/>
                <a:t>Super bulks F</a:t>
              </a:r>
              <a:r>
                <a:rPr lang="en-US" sz="1050" dirty="0" smtClean="0"/>
                <a:t>2:3</a:t>
              </a:r>
              <a:endParaRPr lang="en-US" sz="105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48589" y="5135582"/>
            <a:ext cx="1234633" cy="654929"/>
            <a:chOff x="4348589" y="5135582"/>
            <a:chExt cx="1234633" cy="654929"/>
          </a:xfrm>
        </p:grpSpPr>
        <p:sp>
          <p:nvSpPr>
            <p:cNvPr id="23" name="AutoShape 11"/>
            <p:cNvSpPr>
              <a:spLocks noChangeArrowheads="1"/>
            </p:cNvSpPr>
            <p:nvPr/>
          </p:nvSpPr>
          <p:spPr bwMode="auto">
            <a:xfrm>
              <a:off x="4519277" y="5483912"/>
              <a:ext cx="930627" cy="306599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48589" y="5135582"/>
              <a:ext cx="1234633" cy="381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algn="ctr" defTabSz="228600" eaLnBrk="1" hangingPunct="1">
                <a:spcBef>
                  <a:spcPct val="20000"/>
                </a:spcBef>
                <a:defRPr sz="1600" b="1"/>
              </a:lvl1pPr>
            </a:lstStyle>
            <a:p>
              <a:r>
                <a:rPr lang="en-US" dirty="0"/>
                <a:t>B</a:t>
              </a:r>
              <a:r>
                <a:rPr lang="en-US" dirty="0" smtClean="0"/>
                <a:t>ulks F</a:t>
              </a:r>
              <a:r>
                <a:rPr lang="en-US" sz="1000" dirty="0" smtClean="0"/>
                <a:t>2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75381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1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40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524000"/>
            <a:ext cx="2804160" cy="21031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pic>
        <p:nvPicPr>
          <p:cNvPr id="5" name="Picture 4" descr="IMG_4440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524000"/>
            <a:ext cx="2804160" cy="21031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pic>
        <p:nvPicPr>
          <p:cNvPr id="6" name="Picture 5" descr="IMG_4423.JPG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1524000"/>
            <a:ext cx="2804160" cy="21031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pic>
        <p:nvPicPr>
          <p:cNvPr id="7" name="Picture 5" descr="C:\Documents and Settings\Gina Rowan\Desktop\Donna\IMG_4168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733800"/>
            <a:ext cx="4503420" cy="30022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04800" y="6535579"/>
            <a:ext cx="4648200" cy="246221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 smtClean="0"/>
              <a:t>Griffin, GA		Photos: Donna Harris and Zach King</a:t>
            </a:r>
            <a:endParaRPr lang="en-US" sz="1000" dirty="0"/>
          </a:p>
        </p:txBody>
      </p:sp>
      <p:pic>
        <p:nvPicPr>
          <p:cNvPr id="9" name="Picture 8" descr="IMG_4375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160" y="3733800"/>
            <a:ext cx="4028440" cy="3021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10400" cy="914400"/>
          </a:xfrm>
        </p:spPr>
        <p:txBody>
          <a:bodyPr/>
          <a:lstStyle/>
          <a:p>
            <a:r>
              <a:rPr lang="en-US" dirty="0" smtClean="0"/>
              <a:t>Inoculation for Phenotyping</a:t>
            </a:r>
            <a:endParaRPr lang="en-US" dirty="0"/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 rot="1525090">
            <a:off x="1488555" y="5066254"/>
            <a:ext cx="443828" cy="327557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/>
          <a:p>
            <a:pPr defTabSz="455613">
              <a:lnSpc>
                <a:spcPts val="200"/>
              </a:lnSpc>
              <a:spcBef>
                <a:spcPts val="600"/>
              </a:spcBef>
            </a:pPr>
            <a:endParaRPr lang="en-US" sz="1600" b="1" dirty="0"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 rot="1525090">
            <a:off x="2098156" y="5179105"/>
            <a:ext cx="443827" cy="327557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/>
          <a:p>
            <a:pPr defTabSz="455613">
              <a:lnSpc>
                <a:spcPts val="200"/>
              </a:lnSpc>
              <a:spcBef>
                <a:spcPts val="600"/>
              </a:spcBef>
            </a:pPr>
            <a:endParaRPr lang="en-US" sz="1600" b="1" dirty="0"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 rot="1525090">
            <a:off x="5878116" y="5730894"/>
            <a:ext cx="443827" cy="327557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/>
          <a:p>
            <a:pPr defTabSz="455613">
              <a:lnSpc>
                <a:spcPts val="200"/>
              </a:lnSpc>
              <a:spcBef>
                <a:spcPts val="600"/>
              </a:spcBef>
            </a:pPr>
            <a:endParaRPr lang="en-US" sz="1600" b="1" dirty="0">
              <a:latin typeface="Helvetica"/>
              <a:ea typeface="ＭＳ Ｐゴシック" charset="0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8005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3366"/>
                </a:solidFill>
                <a:ea typeface="+mj-ea"/>
              </a:rPr>
              <a:t>Phenotyping Process in Greenhouse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Observations</a:t>
            </a:r>
          </a:p>
          <a:p>
            <a:pPr lvl="1"/>
            <a:r>
              <a:rPr lang="en-US" sz="2000" dirty="0"/>
              <a:t>Using </a:t>
            </a:r>
            <a:r>
              <a:rPr lang="en-US" sz="2000" dirty="0" smtClean="0"/>
              <a:t>several </a:t>
            </a:r>
            <a:r>
              <a:rPr lang="en-US" sz="2000" dirty="0"/>
              <a:t>leaflets </a:t>
            </a:r>
            <a:endParaRPr lang="en-US" sz="2000" dirty="0" smtClean="0"/>
          </a:p>
          <a:p>
            <a:pPr lvl="2"/>
            <a:r>
              <a:rPr lang="en-US" sz="1800" dirty="0" smtClean="0"/>
              <a:t>1</a:t>
            </a:r>
            <a:r>
              <a:rPr lang="en-US" sz="1800" baseline="30000" dirty="0" smtClean="0"/>
              <a:t>st</a:t>
            </a:r>
            <a:r>
              <a:rPr lang="en-US" sz="1800" dirty="0" smtClean="0"/>
              <a:t> or 2</a:t>
            </a:r>
            <a:r>
              <a:rPr lang="en-US" sz="1800" baseline="30000" dirty="0" smtClean="0"/>
              <a:t>nd</a:t>
            </a:r>
            <a:r>
              <a:rPr lang="en-US" sz="1800" dirty="0" smtClean="0"/>
              <a:t> trifoliolate</a:t>
            </a:r>
            <a:endParaRPr lang="en-US" sz="1800" dirty="0"/>
          </a:p>
          <a:p>
            <a:pPr lvl="1"/>
            <a:r>
              <a:rPr lang="en-US" sz="2000" dirty="0"/>
              <a:t>Lesion </a:t>
            </a:r>
            <a:r>
              <a:rPr lang="en-US" sz="2000" dirty="0" smtClean="0"/>
              <a:t>type (RB/IM/TAN)</a:t>
            </a:r>
            <a:endParaRPr lang="en-US" sz="2000" dirty="0"/>
          </a:p>
          <a:p>
            <a:pPr lvl="1"/>
            <a:r>
              <a:rPr lang="en-US" sz="2000" dirty="0"/>
              <a:t>Sporulation </a:t>
            </a:r>
          </a:p>
          <a:p>
            <a:endParaRPr lang="en-US" sz="2400" dirty="0"/>
          </a:p>
        </p:txBody>
      </p:sp>
      <p:sp>
        <p:nvSpPr>
          <p:cNvPr id="47112" name="TextBox 7"/>
          <p:cNvSpPr txBox="1">
            <a:spLocks noChangeArrowheads="1"/>
          </p:cNvSpPr>
          <p:nvPr/>
        </p:nvSpPr>
        <p:spPr bwMode="auto">
          <a:xfrm>
            <a:off x="2743200" y="6581775"/>
            <a:ext cx="3657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smtClean="0"/>
              <a:t>Slide images by Roger Boerma and Zach King</a:t>
            </a:r>
            <a:endParaRPr lang="en-US" sz="1200" dirty="0"/>
          </a:p>
        </p:txBody>
      </p:sp>
      <p:pic>
        <p:nvPicPr>
          <p:cNvPr id="3" name="Picture 2" descr="2013-02-27 10.08.41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590" y="3962400"/>
            <a:ext cx="4369010" cy="26257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10" name="AutoShape 11"/>
          <p:cNvSpPr>
            <a:spLocks noChangeArrowheads="1"/>
          </p:cNvSpPr>
          <p:nvPr/>
        </p:nvSpPr>
        <p:spPr bwMode="auto">
          <a:xfrm rot="2250249">
            <a:off x="2817390" y="4819012"/>
            <a:ext cx="456400" cy="327847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/>
          <a:p>
            <a:pPr defTabSz="455613">
              <a:lnSpc>
                <a:spcPts val="200"/>
              </a:lnSpc>
              <a:spcBef>
                <a:spcPts val="600"/>
              </a:spcBef>
            </a:pPr>
            <a:endParaRPr lang="en-US" sz="1600" b="1" dirty="0"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 rot="2250249">
            <a:off x="2246867" y="4926502"/>
            <a:ext cx="456400" cy="327847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/>
          <a:p>
            <a:pPr defTabSz="455613">
              <a:lnSpc>
                <a:spcPts val="200"/>
              </a:lnSpc>
              <a:spcBef>
                <a:spcPts val="600"/>
              </a:spcBef>
            </a:pPr>
            <a:endParaRPr lang="en-US" sz="1600" b="1" dirty="0">
              <a:latin typeface="Helvetica"/>
              <a:ea typeface="ＭＳ Ｐゴシック" charset="0"/>
              <a:cs typeface="Helvetica"/>
            </a:endParaRPr>
          </a:p>
        </p:txBody>
      </p:sp>
      <p:pic>
        <p:nvPicPr>
          <p:cNvPr id="13" name="Picture 2" descr="C:\Documents and Settings\Gina Rowan\Desktop\Donna\DSC0033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33749"/>
          <a:stretch>
            <a:fillRect/>
          </a:stretch>
        </p:blipFill>
        <p:spPr bwMode="auto">
          <a:xfrm>
            <a:off x="5029200" y="1600200"/>
            <a:ext cx="3944938" cy="29027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915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567102B (</a:t>
            </a:r>
            <a:r>
              <a:rPr lang="en-US" i="1" dirty="0" smtClean="0"/>
              <a:t>Rpp6</a:t>
            </a:r>
            <a:r>
              <a:rPr lang="en-US" dirty="0" smtClean="0"/>
              <a:t>) Fine Mapping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303120" y="2639055"/>
            <a:ext cx="3781370" cy="3448715"/>
            <a:chOff x="303120" y="2639055"/>
            <a:chExt cx="3781370" cy="3448715"/>
          </a:xfrm>
        </p:grpSpPr>
        <p:sp>
          <p:nvSpPr>
            <p:cNvPr id="4" name="Rectangle 3"/>
            <p:cNvSpPr/>
            <p:nvPr/>
          </p:nvSpPr>
          <p:spPr>
            <a:xfrm rot="5400000" flipV="1">
              <a:off x="122468" y="2819707"/>
              <a:ext cx="3448715" cy="30874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22655" t="56118" r="57081" b="19529"/>
            <a:stretch/>
          </p:blipFill>
          <p:spPr>
            <a:xfrm>
              <a:off x="726968" y="3200400"/>
              <a:ext cx="3357522" cy="2269791"/>
            </a:xfrm>
            <a:prstGeom prst="rect">
              <a:avLst/>
            </a:prstGeom>
          </p:spPr>
        </p:pic>
      </p:grpSp>
      <p:sp>
        <p:nvSpPr>
          <p:cNvPr id="12" name="Rounded Rectangle 11"/>
          <p:cNvSpPr/>
          <p:nvPr/>
        </p:nvSpPr>
        <p:spPr bwMode="auto">
          <a:xfrm>
            <a:off x="8687121" y="2599326"/>
            <a:ext cx="120650" cy="3251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/>
          <a:lstStyle/>
          <a:p>
            <a:pPr>
              <a:defRPr/>
            </a:pPr>
            <a:endParaRPr lang="en-US" dirty="0">
              <a:latin typeface="Arial" pitchFamily="23" charset="0"/>
              <a:ea typeface="ＭＳ Ｐゴシック" pitchFamily="23" charset="-128"/>
              <a:cs typeface="ＭＳ Ｐゴシック" pitchFamily="23" charset="-128"/>
            </a:endParaRPr>
          </a:p>
        </p:txBody>
      </p:sp>
      <p:sp>
        <p:nvSpPr>
          <p:cNvPr id="14" name="Rounded Rectangle 116"/>
          <p:cNvSpPr>
            <a:spLocks noChangeArrowheads="1"/>
          </p:cNvSpPr>
          <p:nvPr/>
        </p:nvSpPr>
        <p:spPr bwMode="auto">
          <a:xfrm>
            <a:off x="8686800" y="2057400"/>
            <a:ext cx="120242" cy="4500504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" name="Oval 117"/>
          <p:cNvSpPr>
            <a:spLocks noChangeArrowheads="1"/>
          </p:cNvSpPr>
          <p:nvPr/>
        </p:nvSpPr>
        <p:spPr bwMode="auto">
          <a:xfrm>
            <a:off x="8681104" y="3502378"/>
            <a:ext cx="120242" cy="107872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/>
          <a:lstStyle/>
          <a:p>
            <a:endParaRPr lang="en-US" dirty="0"/>
          </a:p>
        </p:txBody>
      </p:sp>
      <p:sp>
        <p:nvSpPr>
          <p:cNvPr id="16" name="TextBox 167"/>
          <p:cNvSpPr txBox="1">
            <a:spLocks noChangeArrowheads="1"/>
          </p:cNvSpPr>
          <p:nvPr/>
        </p:nvSpPr>
        <p:spPr bwMode="auto">
          <a:xfrm>
            <a:off x="7673817" y="6175963"/>
            <a:ext cx="666661" cy="24318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/>
              <a:t>10M bp</a:t>
            </a:r>
          </a:p>
        </p:txBody>
      </p:sp>
      <p:cxnSp>
        <p:nvCxnSpPr>
          <p:cNvPr id="17" name="Straight Connector 166"/>
          <p:cNvCxnSpPr>
            <a:cxnSpLocks noChangeShapeType="1"/>
          </p:cNvCxnSpPr>
          <p:nvPr/>
        </p:nvCxnSpPr>
        <p:spPr bwMode="auto">
          <a:xfrm>
            <a:off x="7673817" y="6480763"/>
            <a:ext cx="805343" cy="125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" name="TextBox 54"/>
          <p:cNvSpPr txBox="1">
            <a:spLocks noChangeArrowheads="1"/>
          </p:cNvSpPr>
          <p:nvPr/>
        </p:nvSpPr>
        <p:spPr bwMode="auto">
          <a:xfrm>
            <a:off x="8509386" y="2518691"/>
            <a:ext cx="480357" cy="261610"/>
          </a:xfrm>
          <a:prstGeom prst="rect">
            <a:avLst/>
          </a:prstGeom>
          <a:solidFill>
            <a:srgbClr val="FF6600">
              <a:alpha val="75000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45720" rIns="45720">
            <a:spAutoFit/>
          </a:bodyPr>
          <a:lstStyle>
            <a:defPPr>
              <a:defRPr lang="en-US"/>
            </a:defPPr>
            <a:lvl1pPr algn="ctr">
              <a:defRPr sz="1100" b="1" i="1">
                <a:ea typeface="ＭＳ Ｐゴシック" charset="0"/>
              </a:defRPr>
            </a:lvl1pPr>
            <a:lvl2pPr marL="742950" indent="-285750" eaLnBrk="0" hangingPunct="0">
              <a:defRPr>
                <a:ea typeface="ＭＳ Ｐゴシック" charset="0"/>
              </a:defRPr>
            </a:lvl2pPr>
            <a:lvl3pPr marL="1143000" indent="-228600" eaLnBrk="0" hangingPunct="0">
              <a:defRPr>
                <a:ea typeface="ＭＳ Ｐゴシック" charset="0"/>
              </a:defRPr>
            </a:lvl3pPr>
            <a:lvl4pPr marL="1600200" indent="-228600" eaLnBrk="0" hangingPunct="0">
              <a:defRPr>
                <a:ea typeface="ＭＳ Ｐゴシック" charset="0"/>
              </a:defRPr>
            </a:lvl4pPr>
            <a:lvl5pPr marL="2057400" indent="-228600" eaLnBrk="0" hangingPunct="0">
              <a:defRPr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r>
              <a:rPr lang="en-US" dirty="0"/>
              <a:t>Rpp6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03664" y="1732232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18</a:t>
            </a:r>
            <a:endParaRPr lang="en-US" sz="1400" dirty="0">
              <a:solidFill>
                <a:srgbClr val="008000"/>
              </a:solidFill>
            </a:endParaRPr>
          </a:p>
        </p:txBody>
      </p:sp>
      <p:cxnSp>
        <p:nvCxnSpPr>
          <p:cNvPr id="21" name="Straight Connector 166"/>
          <p:cNvCxnSpPr>
            <a:cxnSpLocks noChangeShapeType="1"/>
          </p:cNvCxnSpPr>
          <p:nvPr/>
        </p:nvCxnSpPr>
        <p:spPr bwMode="auto">
          <a:xfrm rot="-420000" flipH="1">
            <a:off x="8391410" y="2478046"/>
            <a:ext cx="44274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28500" t="17111" r="49500" b="10000"/>
          <a:stretch/>
        </p:blipFill>
        <p:spPr>
          <a:xfrm>
            <a:off x="4569890" y="1941343"/>
            <a:ext cx="2440510" cy="4548223"/>
          </a:xfrm>
          <a:prstGeom prst="rect">
            <a:avLst/>
          </a:prstGeom>
        </p:spPr>
      </p:pic>
      <p:sp>
        <p:nvSpPr>
          <p:cNvPr id="23" name="TextBox 54"/>
          <p:cNvSpPr txBox="1">
            <a:spLocks noChangeArrowheads="1"/>
          </p:cNvSpPr>
          <p:nvPr/>
        </p:nvSpPr>
        <p:spPr bwMode="auto">
          <a:xfrm>
            <a:off x="3899632" y="1561101"/>
            <a:ext cx="1169551" cy="369332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  <a:miter lim="800000"/>
            <a:headEnd/>
            <a:tailEnd/>
          </a:ln>
        </p:spPr>
        <p:txBody>
          <a:bodyPr wrap="none" lIns="45720" rIns="45720">
            <a:spAutoFit/>
          </a:bodyPr>
          <a:lstStyle>
            <a:defPPr>
              <a:defRPr lang="en-US"/>
            </a:defPPr>
            <a:lvl1pPr algn="ctr">
              <a:defRPr sz="1100" b="1" i="1">
                <a:ea typeface="ＭＳ Ｐゴシック" charset="0"/>
              </a:defRPr>
            </a:lvl1pPr>
            <a:lvl2pPr marL="742950" indent="-285750" eaLnBrk="0" hangingPunct="0">
              <a:defRPr>
                <a:ea typeface="ＭＳ Ｐゴシック" charset="0"/>
              </a:defRPr>
            </a:lvl2pPr>
            <a:lvl3pPr marL="1143000" indent="-228600" eaLnBrk="0" hangingPunct="0">
              <a:defRPr>
                <a:ea typeface="ＭＳ Ｐゴシック" charset="0"/>
              </a:defRPr>
            </a:lvl3pPr>
            <a:lvl4pPr marL="1600200" indent="-228600" eaLnBrk="0" hangingPunct="0">
              <a:defRPr>
                <a:ea typeface="ＭＳ Ｐゴシック" charset="0"/>
              </a:defRPr>
            </a:lvl4pPr>
            <a:lvl5pPr marL="2057400" indent="-228600" eaLnBrk="0" hangingPunct="0">
              <a:defRPr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r>
              <a:rPr lang="en-US" sz="1800" i="0" dirty="0" smtClean="0"/>
              <a:t>Map units</a:t>
            </a:r>
            <a:endParaRPr lang="en-US" sz="1800" i="0" dirty="0"/>
          </a:p>
        </p:txBody>
      </p:sp>
      <p:sp>
        <p:nvSpPr>
          <p:cNvPr id="24" name="TextBox 54"/>
          <p:cNvSpPr txBox="1">
            <a:spLocks noChangeArrowheads="1"/>
          </p:cNvSpPr>
          <p:nvPr/>
        </p:nvSpPr>
        <p:spPr bwMode="auto">
          <a:xfrm>
            <a:off x="5380851" y="1561101"/>
            <a:ext cx="930127" cy="369332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  <a:miter lim="800000"/>
            <a:headEnd/>
            <a:tailEnd/>
          </a:ln>
        </p:spPr>
        <p:txBody>
          <a:bodyPr wrap="none" lIns="45720" rIns="45720">
            <a:spAutoFit/>
          </a:bodyPr>
          <a:lstStyle>
            <a:defPPr>
              <a:defRPr lang="en-US"/>
            </a:defPPr>
            <a:lvl1pPr algn="ctr">
              <a:defRPr sz="1100" b="1" i="1">
                <a:ea typeface="ＭＳ Ｐゴシック" charset="0"/>
              </a:defRPr>
            </a:lvl1pPr>
            <a:lvl2pPr marL="742950" indent="-285750" eaLnBrk="0" hangingPunct="0">
              <a:defRPr>
                <a:ea typeface="ＭＳ Ｐゴシック" charset="0"/>
              </a:defRPr>
            </a:lvl2pPr>
            <a:lvl3pPr marL="1143000" indent="-228600" eaLnBrk="0" hangingPunct="0">
              <a:defRPr>
                <a:ea typeface="ＭＳ Ｐゴシック" charset="0"/>
              </a:defRPr>
            </a:lvl3pPr>
            <a:lvl4pPr marL="1600200" indent="-228600" eaLnBrk="0" hangingPunct="0">
              <a:defRPr>
                <a:ea typeface="ＭＳ Ｐゴシック" charset="0"/>
              </a:defRPr>
            </a:lvl4pPr>
            <a:lvl5pPr marL="2057400" indent="-228600" eaLnBrk="0" hangingPunct="0">
              <a:defRPr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r>
              <a:rPr lang="en-US" sz="1800" i="0" dirty="0" smtClean="0"/>
              <a:t>DNA bp</a:t>
            </a:r>
            <a:endParaRPr lang="en-US" sz="1800" i="0" dirty="0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6684801" y="2057131"/>
            <a:ext cx="1645457" cy="381269"/>
          </a:xfrm>
          <a:prstGeom prst="line">
            <a:avLst/>
          </a:prstGeom>
          <a:ln w="508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937498" y="2860324"/>
            <a:ext cx="1392760" cy="3558821"/>
          </a:xfrm>
          <a:prstGeom prst="line">
            <a:avLst/>
          </a:prstGeom>
          <a:ln w="508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60524" y="3000339"/>
            <a:ext cx="944596" cy="132343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8000" b="1" dirty="0" smtClean="0">
                <a:ln w="3175">
                  <a:solidFill>
                    <a:schemeClr val="tx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+mj-ea"/>
                <a:cs typeface="Arial Rounded MT Bold"/>
              </a:rPr>
              <a:t>?</a:t>
            </a:r>
            <a:endParaRPr lang="en-US" sz="8000" b="1" dirty="0">
              <a:ln w="3175">
                <a:solidFill>
                  <a:schemeClr val="tx1"/>
                </a:solidFill>
              </a:ln>
              <a:effectLst>
                <a:outerShdw blurRad="38100" dist="38100" dir="2700000" algn="tl">
                  <a:srgbClr val="DDDDDD"/>
                </a:outerShdw>
              </a:effectLst>
              <a:latin typeface="+mj-lt"/>
              <a:cs typeface="Arial Rounded MT Bold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4258217" y="3352800"/>
            <a:ext cx="364207" cy="1286935"/>
          </a:xfrm>
          <a:prstGeom prst="line">
            <a:avLst/>
          </a:prstGeom>
          <a:ln w="508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4174996" y="5438078"/>
            <a:ext cx="473269" cy="343413"/>
          </a:xfrm>
          <a:prstGeom prst="line">
            <a:avLst/>
          </a:prstGeom>
          <a:ln w="508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54"/>
          <p:cNvSpPr txBox="1">
            <a:spLocks noChangeArrowheads="1"/>
          </p:cNvSpPr>
          <p:nvPr/>
        </p:nvSpPr>
        <p:spPr bwMode="auto">
          <a:xfrm>
            <a:off x="304800" y="2831068"/>
            <a:ext cx="1169551" cy="369332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  <a:miter lim="800000"/>
            <a:headEnd/>
            <a:tailEnd/>
          </a:ln>
        </p:spPr>
        <p:txBody>
          <a:bodyPr wrap="none" lIns="45720" rIns="45720">
            <a:spAutoFit/>
          </a:bodyPr>
          <a:lstStyle>
            <a:defPPr>
              <a:defRPr lang="en-US"/>
            </a:defPPr>
            <a:lvl1pPr algn="ctr">
              <a:defRPr sz="1100" b="1" i="1">
                <a:ea typeface="ＭＳ Ｐゴシック" charset="0"/>
              </a:defRPr>
            </a:lvl1pPr>
            <a:lvl2pPr marL="742950" indent="-285750" eaLnBrk="0" hangingPunct="0">
              <a:defRPr>
                <a:ea typeface="ＭＳ Ｐゴシック" charset="0"/>
              </a:defRPr>
            </a:lvl2pPr>
            <a:lvl3pPr marL="1143000" indent="-228600" eaLnBrk="0" hangingPunct="0">
              <a:defRPr>
                <a:ea typeface="ＭＳ Ｐゴシック" charset="0"/>
              </a:defRPr>
            </a:lvl3pPr>
            <a:lvl4pPr marL="1600200" indent="-228600" eaLnBrk="0" hangingPunct="0">
              <a:defRPr>
                <a:ea typeface="ＭＳ Ｐゴシック" charset="0"/>
              </a:defRPr>
            </a:lvl4pPr>
            <a:lvl5pPr marL="2057400" indent="-228600" eaLnBrk="0" hangingPunct="0">
              <a:defRPr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r>
              <a:rPr lang="en-US" sz="1800" i="0" dirty="0" smtClean="0"/>
              <a:t>Map units</a:t>
            </a:r>
            <a:endParaRPr lang="en-US" sz="1800" i="0" dirty="0"/>
          </a:p>
        </p:txBody>
      </p:sp>
      <p:sp>
        <p:nvSpPr>
          <p:cNvPr id="37" name="TextBox 54"/>
          <p:cNvSpPr txBox="1">
            <a:spLocks noChangeArrowheads="1"/>
          </p:cNvSpPr>
          <p:nvPr/>
        </p:nvSpPr>
        <p:spPr bwMode="auto">
          <a:xfrm>
            <a:off x="1919369" y="2831068"/>
            <a:ext cx="930127" cy="369332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  <a:miter lim="800000"/>
            <a:headEnd/>
            <a:tailEnd/>
          </a:ln>
        </p:spPr>
        <p:txBody>
          <a:bodyPr wrap="none" lIns="45720" rIns="45720">
            <a:spAutoFit/>
          </a:bodyPr>
          <a:lstStyle>
            <a:defPPr>
              <a:defRPr lang="en-US"/>
            </a:defPPr>
            <a:lvl1pPr algn="ctr">
              <a:defRPr sz="1100" b="1" i="1">
                <a:ea typeface="ＭＳ Ｐゴシック" charset="0"/>
              </a:defRPr>
            </a:lvl1pPr>
            <a:lvl2pPr marL="742950" indent="-285750" eaLnBrk="0" hangingPunct="0">
              <a:defRPr>
                <a:ea typeface="ＭＳ Ｐゴシック" charset="0"/>
              </a:defRPr>
            </a:lvl2pPr>
            <a:lvl3pPr marL="1143000" indent="-228600" eaLnBrk="0" hangingPunct="0">
              <a:defRPr>
                <a:ea typeface="ＭＳ Ｐゴシック" charset="0"/>
              </a:defRPr>
            </a:lvl3pPr>
            <a:lvl4pPr marL="1600200" indent="-228600" eaLnBrk="0" hangingPunct="0">
              <a:defRPr>
                <a:ea typeface="ＭＳ Ｐゴシック" charset="0"/>
              </a:defRPr>
            </a:lvl4pPr>
            <a:lvl5pPr marL="2057400" indent="-228600" eaLnBrk="0" hangingPunct="0">
              <a:defRPr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r>
              <a:rPr lang="en-US" sz="1800" i="0" dirty="0" smtClean="0"/>
              <a:t>DNA bp</a:t>
            </a:r>
            <a:endParaRPr lang="en-US" sz="1800" i="0" dirty="0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1600200" y="3217485"/>
            <a:ext cx="243835" cy="21151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800" dirty="0">
              <a:latin typeface="Helvetica"/>
              <a:cs typeface="Helvetica"/>
            </a:endParaRPr>
          </a:p>
        </p:txBody>
      </p:sp>
      <p:sp>
        <p:nvSpPr>
          <p:cNvPr id="46" name="TextBox 54"/>
          <p:cNvSpPr txBox="1">
            <a:spLocks noChangeArrowheads="1"/>
          </p:cNvSpPr>
          <p:nvPr/>
        </p:nvSpPr>
        <p:spPr bwMode="auto">
          <a:xfrm>
            <a:off x="6729632" y="2946044"/>
            <a:ext cx="1079784" cy="369332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  <a:miter lim="800000"/>
            <a:headEnd/>
            <a:tailEnd/>
          </a:ln>
        </p:spPr>
        <p:txBody>
          <a:bodyPr wrap="none" lIns="45720" rIns="45720">
            <a:spAutoFit/>
          </a:bodyPr>
          <a:lstStyle>
            <a:defPPr>
              <a:defRPr lang="en-US"/>
            </a:defPPr>
            <a:lvl1pPr algn="ctr">
              <a:defRPr sz="1100" b="1" i="1">
                <a:ea typeface="ＭＳ Ｐゴシック" charset="0"/>
              </a:defRPr>
            </a:lvl1pPr>
            <a:lvl2pPr marL="742950" indent="-285750" eaLnBrk="0" hangingPunct="0">
              <a:defRPr>
                <a:ea typeface="ＭＳ Ｐゴシック" charset="0"/>
              </a:defRPr>
            </a:lvl2pPr>
            <a:lvl3pPr marL="1143000" indent="-228600" eaLnBrk="0" hangingPunct="0">
              <a:defRPr>
                <a:ea typeface="ＭＳ Ｐゴシック" charset="0"/>
              </a:defRPr>
            </a:lvl3pPr>
            <a:lvl4pPr marL="1600200" indent="-228600" eaLnBrk="0" hangingPunct="0">
              <a:defRPr>
                <a:ea typeface="ＭＳ Ｐゴシック" charset="0"/>
              </a:defRPr>
            </a:lvl4pPr>
            <a:lvl5pPr marL="2057400" indent="-228600" eaLnBrk="0" hangingPunct="0">
              <a:defRPr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r>
              <a:rPr lang="en-US" sz="1800" i="0" dirty="0" smtClean="0"/>
              <a:t>5.49 Mbp</a:t>
            </a:r>
            <a:endParaRPr lang="en-US" sz="1800" i="0" dirty="0"/>
          </a:p>
        </p:txBody>
      </p:sp>
      <p:sp>
        <p:nvSpPr>
          <p:cNvPr id="47" name="TextBox 54"/>
          <p:cNvSpPr txBox="1">
            <a:spLocks noChangeArrowheads="1"/>
          </p:cNvSpPr>
          <p:nvPr/>
        </p:nvSpPr>
        <p:spPr bwMode="auto">
          <a:xfrm>
            <a:off x="3049959" y="4041621"/>
            <a:ext cx="1079783" cy="646331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  <a:miter lim="800000"/>
            <a:headEnd/>
            <a:tailEnd/>
          </a:ln>
        </p:spPr>
        <p:txBody>
          <a:bodyPr wrap="none" lIns="45720" rIns="45720">
            <a:spAutoFit/>
          </a:bodyPr>
          <a:lstStyle>
            <a:defPPr>
              <a:defRPr lang="en-US"/>
            </a:defPPr>
            <a:lvl1pPr algn="ctr">
              <a:defRPr sz="1100" b="1" i="1">
                <a:ea typeface="ＭＳ Ｐゴシック" charset="0"/>
              </a:defRPr>
            </a:lvl1pPr>
            <a:lvl2pPr marL="742950" indent="-285750" eaLnBrk="0" hangingPunct="0">
              <a:defRPr>
                <a:ea typeface="ＭＳ Ｐゴシック" charset="0"/>
              </a:defRPr>
            </a:lvl2pPr>
            <a:lvl3pPr marL="1143000" indent="-228600" eaLnBrk="0" hangingPunct="0">
              <a:defRPr>
                <a:ea typeface="ＭＳ Ｐゴシック" charset="0"/>
              </a:defRPr>
            </a:lvl3pPr>
            <a:lvl4pPr marL="1600200" indent="-228600" eaLnBrk="0" hangingPunct="0">
              <a:defRPr>
                <a:ea typeface="ＭＳ Ｐゴシック" charset="0"/>
              </a:defRPr>
            </a:lvl4pPr>
            <a:lvl5pPr marL="2057400" indent="-228600" eaLnBrk="0" hangingPunct="0">
              <a:defRPr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r>
              <a:rPr lang="en-US" sz="1800" i="0" dirty="0" smtClean="0"/>
              <a:t>1.17 Mbp</a:t>
            </a:r>
          </a:p>
          <a:p>
            <a:r>
              <a:rPr lang="en-US" sz="1800" i="0" dirty="0" smtClean="0"/>
              <a:t>21%</a:t>
            </a:r>
            <a:endParaRPr lang="en-US" sz="1800" i="0" dirty="0"/>
          </a:p>
        </p:txBody>
      </p:sp>
      <p:sp>
        <p:nvSpPr>
          <p:cNvPr id="48" name="TextBox 73"/>
          <p:cNvSpPr txBox="1">
            <a:spLocks noChangeArrowheads="1"/>
          </p:cNvSpPr>
          <p:nvPr/>
        </p:nvSpPr>
        <p:spPr bwMode="auto">
          <a:xfrm>
            <a:off x="228600" y="6627168"/>
            <a:ext cx="3276600" cy="23083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 dirty="0" smtClean="0"/>
              <a:t>JoinMap 4.1</a:t>
            </a:r>
            <a:endParaRPr lang="en-US" sz="900" dirty="0"/>
          </a:p>
        </p:txBody>
      </p:sp>
      <p:sp>
        <p:nvSpPr>
          <p:cNvPr id="49" name="Oval 48"/>
          <p:cNvSpPr/>
          <p:nvPr/>
        </p:nvSpPr>
        <p:spPr>
          <a:xfrm rot="5400000">
            <a:off x="1881496" y="2491098"/>
            <a:ext cx="504550" cy="274285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36" grpId="0" animBg="1"/>
      <p:bldP spid="37" grpId="0" animBg="1"/>
      <p:bldP spid="44" grpId="0" animBg="1"/>
      <p:bldP spid="46" grpId="0" animBg="1"/>
      <p:bldP spid="47" grpId="0" animBg="1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Know </a:t>
            </a:r>
            <a:r>
              <a:rPr lang="en-US" dirty="0"/>
              <a:t>a</a:t>
            </a:r>
            <a:r>
              <a:rPr lang="en-US" dirty="0" smtClean="0"/>
              <a:t>s Rust</a:t>
            </a:r>
            <a:endParaRPr lang="en-US" dirty="0"/>
          </a:p>
        </p:txBody>
      </p:sp>
      <p:pic>
        <p:nvPicPr>
          <p:cNvPr id="4" name="Picture 3" descr="Corbis-42-5450622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761" y="4000500"/>
            <a:ext cx="4167839" cy="2774218"/>
          </a:xfrm>
          <a:prstGeom prst="rect">
            <a:avLst/>
          </a:prstGeom>
        </p:spPr>
      </p:pic>
      <p:pic>
        <p:nvPicPr>
          <p:cNvPr id="5" name="Picture 4" descr="Corbis-42-2899920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447800"/>
            <a:ext cx="4819426" cy="3200400"/>
          </a:xfrm>
          <a:prstGeom prst="rect">
            <a:avLst/>
          </a:prstGeom>
        </p:spPr>
      </p:pic>
      <p:pic>
        <p:nvPicPr>
          <p:cNvPr id="6" name="Picture 5" descr="Corbis-42-53090817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4686300"/>
            <a:ext cx="3216115" cy="2095500"/>
          </a:xfrm>
          <a:prstGeom prst="rect">
            <a:avLst/>
          </a:prstGeom>
        </p:spPr>
      </p:pic>
      <p:pic>
        <p:nvPicPr>
          <p:cNvPr id="7" name="Picture 6" descr="Corbis-42-4520231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1447800"/>
            <a:ext cx="3719755" cy="24701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00600" y="6520190"/>
            <a:ext cx="4267200" cy="26161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 smtClean="0"/>
              <a:t>Images: </a:t>
            </a:r>
            <a:r>
              <a:rPr lang="en-US" sz="1100" dirty="0" err="1" smtClean="0"/>
              <a:t>corbis.com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529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 bwMode="auto">
          <a:xfrm>
            <a:off x="457200" y="228600"/>
            <a:ext cx="701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</a:pPr>
            <a:r>
              <a:rPr lang="en-US" sz="3000" kern="0" smtClean="0"/>
              <a:t>SNP Marker GSM0213                     Star linked to </a:t>
            </a:r>
            <a:r>
              <a:rPr lang="en-US" sz="3000" i="1" kern="0" smtClean="0"/>
              <a:t>Rpp6 </a:t>
            </a:r>
            <a:r>
              <a:rPr lang="en-US" sz="3000" kern="0" smtClean="0"/>
              <a:t>resistance</a:t>
            </a:r>
            <a:endParaRPr lang="en-US" sz="3000" kern="0" dirty="0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335282" y="685800"/>
            <a:ext cx="243835" cy="21151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800" dirty="0">
              <a:latin typeface="Helvetica"/>
              <a:cs typeface="Helvetica"/>
            </a:endParaRPr>
          </a:p>
        </p:txBody>
      </p:sp>
      <p:pic>
        <p:nvPicPr>
          <p:cNvPr id="3" name="Picture 2" descr="13GAS058_GSM02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5" t="21110" r="6062" b="20329"/>
          <a:stretch/>
        </p:blipFill>
        <p:spPr>
          <a:xfrm>
            <a:off x="1732536" y="1524001"/>
            <a:ext cx="5804765" cy="4724399"/>
          </a:xfrm>
          <a:prstGeom prst="rect">
            <a:avLst/>
          </a:prstGeom>
        </p:spPr>
      </p:pic>
      <p:sp>
        <p:nvSpPr>
          <p:cNvPr id="4" name="5-Point Star 3"/>
          <p:cNvSpPr>
            <a:spLocks noChangeAspect="1"/>
          </p:cNvSpPr>
          <p:nvPr/>
        </p:nvSpPr>
        <p:spPr>
          <a:xfrm>
            <a:off x="3886200" y="2362200"/>
            <a:ext cx="243835" cy="21151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800" dirty="0">
              <a:latin typeface="Helvetica"/>
              <a:cs typeface="Helvetica"/>
            </a:endParaRPr>
          </a:p>
        </p:txBody>
      </p:sp>
      <p:sp>
        <p:nvSpPr>
          <p:cNvPr id="5" name="5-Point Star 4"/>
          <p:cNvSpPr>
            <a:spLocks noChangeAspect="1"/>
          </p:cNvSpPr>
          <p:nvPr/>
        </p:nvSpPr>
        <p:spPr>
          <a:xfrm>
            <a:off x="5691663" y="3169080"/>
            <a:ext cx="243835" cy="21151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8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45442" y="2667000"/>
            <a:ext cx="13411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Helvetica"/>
                <a:ea typeface="Arial" charset="0"/>
                <a:cs typeface="Helvetica"/>
              </a:rPr>
              <a:t>[</a:t>
            </a:r>
            <a:r>
              <a:rPr lang="en-US" sz="2800" b="1" dirty="0" smtClean="0">
                <a:solidFill>
                  <a:srgbClr val="3B31FD"/>
                </a:solidFill>
                <a:latin typeface="Helvetica"/>
                <a:ea typeface="Arial" charset="0"/>
                <a:cs typeface="Helvetica"/>
              </a:rPr>
              <a:t>T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Helvetica"/>
                <a:ea typeface="Arial" charset="0"/>
                <a:cs typeface="Helvetica"/>
              </a:rPr>
              <a:t>/</a:t>
            </a:r>
            <a:r>
              <a:rPr lang="en-US" sz="2800" b="1" dirty="0" smtClean="0">
                <a:solidFill>
                  <a:srgbClr val="11E330"/>
                </a:solidFill>
                <a:latin typeface="Helvetica"/>
                <a:ea typeface="Arial" charset="0"/>
                <a:cs typeface="Helvetica"/>
              </a:rPr>
              <a:t>C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Helvetica"/>
                <a:ea typeface="Arial" charset="0"/>
                <a:cs typeface="Helvetica"/>
              </a:rPr>
              <a:t>]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Helvetica"/>
              <a:ea typeface="Arial" charset="0"/>
              <a:cs typeface="Helvetic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667000" y="2133600"/>
            <a:ext cx="13559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>
                <a:latin typeface="Helvetica"/>
                <a:ea typeface="Arial" charset="0"/>
                <a:cs typeface="Helvetica"/>
              </a:rPr>
              <a:t>[</a:t>
            </a:r>
            <a:r>
              <a:rPr lang="en-US" sz="2800" b="1" dirty="0" smtClean="0">
                <a:solidFill>
                  <a:srgbClr val="11E330"/>
                </a:solidFill>
                <a:latin typeface="Helvetica"/>
                <a:ea typeface="Arial" charset="0"/>
                <a:cs typeface="Helvetica"/>
              </a:rPr>
              <a:t>C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Helvetica"/>
                <a:ea typeface="Arial" charset="0"/>
                <a:cs typeface="Helvetica"/>
              </a:rPr>
              <a:t>/</a:t>
            </a:r>
            <a:r>
              <a:rPr lang="en-US" sz="2800" b="1" dirty="0" smtClean="0">
                <a:solidFill>
                  <a:srgbClr val="11E330"/>
                </a:solidFill>
                <a:latin typeface="Helvetica"/>
                <a:ea typeface="Arial" charset="0"/>
                <a:cs typeface="Helvetica"/>
              </a:rPr>
              <a:t>C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ea typeface="Arial" charset="0"/>
                <a:cs typeface="Helvetica"/>
              </a:rPr>
              <a:t>]</a:t>
            </a:r>
            <a:endParaRPr lang="en-US" sz="2800" b="1" dirty="0">
              <a:solidFill>
                <a:srgbClr val="000000"/>
              </a:solidFill>
              <a:latin typeface="Helvetica"/>
              <a:ea typeface="Arial" charset="0"/>
              <a:cs typeface="Helvetica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019800" y="4572000"/>
            <a:ext cx="1295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Helvetica"/>
                <a:ea typeface="Arial" charset="0"/>
                <a:cs typeface="Helvetica"/>
              </a:rPr>
              <a:t>[</a:t>
            </a:r>
            <a:r>
              <a:rPr lang="en-US" sz="2800" b="1" dirty="0" smtClean="0">
                <a:solidFill>
                  <a:srgbClr val="0000FF"/>
                </a:solidFill>
                <a:latin typeface="Helvetica"/>
                <a:ea typeface="Arial" charset="0"/>
                <a:cs typeface="Helvetica"/>
              </a:rPr>
              <a:t>T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Helvetica"/>
                <a:ea typeface="Arial" charset="0"/>
                <a:cs typeface="Helvetica"/>
              </a:rPr>
              <a:t>/</a:t>
            </a:r>
            <a:r>
              <a:rPr lang="en-US" sz="2800" b="1" dirty="0">
                <a:solidFill>
                  <a:srgbClr val="0000FF"/>
                </a:solidFill>
                <a:latin typeface="Helvetica"/>
                <a:ea typeface="Arial" charset="0"/>
                <a:cs typeface="Helvetica"/>
              </a:rPr>
              <a:t>T</a:t>
            </a:r>
            <a:r>
              <a:rPr lang="en-US" sz="2800" b="1" dirty="0">
                <a:solidFill>
                  <a:srgbClr val="000000"/>
                </a:solidFill>
                <a:latin typeface="Helvetica"/>
                <a:ea typeface="Arial" charset="0"/>
                <a:cs typeface="Helvetica"/>
              </a:rPr>
              <a:t>]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124200" y="6334780"/>
            <a:ext cx="33039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>
                <a:solidFill>
                  <a:srgbClr val="3B31FD"/>
                </a:solidFill>
                <a:latin typeface="Helvetica"/>
                <a:ea typeface="Arial" charset="0"/>
                <a:cs typeface="Helvetica"/>
              </a:rPr>
              <a:t>VIC Intensity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 rot="16200000">
            <a:off x="-176040" y="3386619"/>
            <a:ext cx="31816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Helvetica"/>
                <a:ea typeface="Arial" charset="0"/>
                <a:cs typeface="Helvetica"/>
              </a:rPr>
              <a:t>FAM Intensity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172200" y="2057400"/>
            <a:ext cx="533400" cy="373435"/>
            <a:chOff x="-5004519" y="309118"/>
            <a:chExt cx="876745" cy="681482"/>
          </a:xfrm>
        </p:grpSpPr>
        <p:cxnSp>
          <p:nvCxnSpPr>
            <p:cNvPr id="14" name="Straight Connector 13"/>
            <p:cNvCxnSpPr/>
            <p:nvPr/>
          </p:nvCxnSpPr>
          <p:spPr>
            <a:xfrm flipH="1" flipV="1">
              <a:off x="-4572000" y="838200"/>
              <a:ext cx="123826" cy="41275"/>
            </a:xfrm>
            <a:prstGeom prst="line">
              <a:avLst/>
            </a:prstGeom>
            <a:ln>
              <a:solidFill>
                <a:srgbClr val="1FC91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-4460875" y="803275"/>
              <a:ext cx="88900" cy="76200"/>
            </a:xfrm>
            <a:prstGeom prst="line">
              <a:avLst/>
            </a:prstGeom>
            <a:ln>
              <a:solidFill>
                <a:srgbClr val="1FC91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-4501090" y="768350"/>
              <a:ext cx="81490" cy="222250"/>
            </a:xfrm>
            <a:prstGeom prst="line">
              <a:avLst/>
            </a:prstGeom>
            <a:ln>
              <a:solidFill>
                <a:srgbClr val="1FC91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-5004519" y="632943"/>
              <a:ext cx="509895" cy="272417"/>
              <a:chOff x="-5004519" y="632943"/>
              <a:chExt cx="509895" cy="272417"/>
            </a:xfrm>
          </p:grpSpPr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 rot="1417597">
                <a:off x="-5004519" y="662414"/>
                <a:ext cx="509895" cy="242946"/>
              </a:xfrm>
              <a:prstGeom prst="ellipse">
                <a:avLst/>
              </a:prstGeom>
              <a:solidFill>
                <a:srgbClr val="1FC91B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rot="21560799">
                <a:off x="-4983148" y="681710"/>
                <a:ext cx="467153" cy="2043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-4718050" y="8427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-4829969" y="7919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-4942810" y="749302"/>
                <a:ext cx="108079" cy="378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6" idx="1"/>
              </p:cNvCxnSpPr>
              <p:nvPr/>
            </p:nvCxnSpPr>
            <p:spPr>
              <a:xfrm>
                <a:off x="-4880312" y="632943"/>
                <a:ext cx="79712" cy="12905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-4746625" y="694821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-4646913" y="739775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 rot="2874065">
              <a:off x="-4813183" y="427857"/>
              <a:ext cx="509895" cy="272417"/>
              <a:chOff x="-5004519" y="632943"/>
              <a:chExt cx="509895" cy="272417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 rot="1417597">
                <a:off x="-5004519" y="662414"/>
                <a:ext cx="509895" cy="242946"/>
              </a:xfrm>
              <a:prstGeom prst="ellipse">
                <a:avLst/>
              </a:prstGeom>
              <a:solidFill>
                <a:srgbClr val="1FC91B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rot="21560799">
                <a:off x="-4983148" y="681710"/>
                <a:ext cx="467153" cy="2043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-4718050" y="8427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-4829969" y="7919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-4942810" y="749302"/>
                <a:ext cx="108079" cy="378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28" idx="1"/>
              </p:cNvCxnSpPr>
              <p:nvPr/>
            </p:nvCxnSpPr>
            <p:spPr>
              <a:xfrm>
                <a:off x="-4880312" y="632943"/>
                <a:ext cx="79712" cy="12905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-4746625" y="694821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-4646913" y="739775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rot="6088290">
              <a:off x="-4518930" y="501247"/>
              <a:ext cx="509895" cy="272417"/>
              <a:chOff x="-5004519" y="632943"/>
              <a:chExt cx="509895" cy="272417"/>
            </a:xfrm>
          </p:grpSpPr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 rot="1417597">
                <a:off x="-5004519" y="662414"/>
                <a:ext cx="509895" cy="242946"/>
              </a:xfrm>
              <a:prstGeom prst="ellipse">
                <a:avLst/>
              </a:prstGeom>
              <a:solidFill>
                <a:srgbClr val="1FC91B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rot="21560799">
                <a:off x="-4983148" y="681710"/>
                <a:ext cx="467153" cy="2043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-4718050" y="8427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-4829969" y="7919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-4942810" y="749302"/>
                <a:ext cx="108079" cy="378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0" idx="1"/>
              </p:cNvCxnSpPr>
              <p:nvPr/>
            </p:nvCxnSpPr>
            <p:spPr>
              <a:xfrm>
                <a:off x="-4880312" y="632943"/>
                <a:ext cx="79712" cy="12905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-4746625" y="694821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-4646913" y="739775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2305995" y="1524000"/>
            <a:ext cx="501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1:2:1 </a:t>
            </a:r>
            <a:r>
              <a:rPr lang="en-US" b="1" dirty="0" smtClean="0"/>
              <a:t>Genotypically and phenotypically (F</a:t>
            </a:r>
            <a:r>
              <a:rPr lang="en-US" sz="1100" b="1" dirty="0" smtClean="0"/>
              <a:t>2:3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46" name="Picture 45" descr="G00-3880-4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252" t="11954" r="41496" b="52185"/>
          <a:stretch/>
        </p:blipFill>
        <p:spPr>
          <a:xfrm>
            <a:off x="7239000" y="4360985"/>
            <a:ext cx="1447800" cy="1336430"/>
          </a:xfrm>
          <a:prstGeom prst="rect">
            <a:avLst/>
          </a:prstGeom>
        </p:spPr>
      </p:pic>
      <p:pic>
        <p:nvPicPr>
          <p:cNvPr id="51" name="Picture 50" descr="PI567102B-(Rpp6)-2.ti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943" t="19280" r="38056" b="44859"/>
          <a:stretch/>
        </p:blipFill>
        <p:spPr>
          <a:xfrm>
            <a:off x="4199466" y="1861980"/>
            <a:ext cx="1188701" cy="1188701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853131" y="1752600"/>
            <a:ext cx="5764947" cy="378565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8000" b="1" dirty="0" smtClean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+mj-ea"/>
                <a:cs typeface="Arial Rounded MT Bold"/>
              </a:rPr>
              <a:t>$$$</a:t>
            </a:r>
          </a:p>
          <a:p>
            <a:pPr algn="ctr" eaLnBrk="0" hangingPunct="0"/>
            <a:r>
              <a:rPr lang="en-US" sz="8000" b="1" dirty="0" smtClean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+mj-ea"/>
                <a:cs typeface="Arial Rounded MT Bold"/>
              </a:rPr>
              <a:t>25 cents</a:t>
            </a:r>
          </a:p>
          <a:p>
            <a:pPr algn="ctr" eaLnBrk="0" hangingPunct="0"/>
            <a:r>
              <a:rPr lang="en-US" sz="8000" b="1" dirty="0" smtClean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+mj-ea"/>
                <a:cs typeface="Arial Rounded MT Bold"/>
              </a:rPr>
              <a:t>vs. $5-10</a:t>
            </a:r>
            <a:endParaRPr lang="en-US" sz="8000" b="1" dirty="0">
              <a:ln w="3175">
                <a:solidFill>
                  <a:schemeClr val="tx1"/>
                </a:solidFill>
              </a:ln>
              <a:solidFill>
                <a:srgbClr val="00B05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j-lt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87613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i="1" dirty="0" smtClean="0"/>
              <a:t>Rpp6 </a:t>
            </a:r>
            <a:r>
              <a:rPr lang="en-US" sz="2000" dirty="0" smtClean="0"/>
              <a:t>is a valuable trait for the SE USA</a:t>
            </a:r>
          </a:p>
          <a:p>
            <a:pPr lvl="1"/>
            <a:r>
              <a:rPr lang="en-US" sz="2000" dirty="0" smtClean="0"/>
              <a:t>Capable of conferring RB resistance</a:t>
            </a:r>
          </a:p>
          <a:p>
            <a:r>
              <a:rPr lang="en-US" sz="2000" dirty="0" smtClean="0"/>
              <a:t>SNPs are inexpensive to use for selection</a:t>
            </a:r>
          </a:p>
          <a:p>
            <a:pPr lvl="1"/>
            <a:r>
              <a:rPr lang="en-US" sz="2000" dirty="0" smtClean="0"/>
              <a:t>25 cents vs. $5-10</a:t>
            </a:r>
          </a:p>
          <a:p>
            <a:pPr lvl="1"/>
            <a:r>
              <a:rPr lang="en-US" sz="2000" dirty="0" smtClean="0"/>
              <a:t>Save time and can tell zygosity</a:t>
            </a:r>
          </a:p>
          <a:p>
            <a:r>
              <a:rPr lang="en-US" sz="2000" dirty="0" smtClean="0"/>
              <a:t>SNPs allow us to pyramid R-genes</a:t>
            </a:r>
          </a:p>
          <a:p>
            <a:pPr lvl="1"/>
            <a:r>
              <a:rPr lang="en-US" sz="2000" dirty="0" smtClean="0"/>
              <a:t>Not possible reasonably with selection</a:t>
            </a:r>
          </a:p>
          <a:p>
            <a:r>
              <a:rPr lang="en-US" sz="2000" dirty="0" smtClean="0"/>
              <a:t>DNA marker GSM0374</a:t>
            </a:r>
          </a:p>
          <a:p>
            <a:pPr lvl="1"/>
            <a:r>
              <a:rPr lang="en-US" sz="2000" dirty="0" smtClean="0"/>
              <a:t>Works excellently for selection of </a:t>
            </a:r>
            <a:r>
              <a:rPr lang="en-US" sz="2000" i="1" dirty="0" smtClean="0"/>
              <a:t>Rpp6</a:t>
            </a:r>
          </a:p>
          <a:p>
            <a:pPr lvl="1"/>
            <a:r>
              <a:rPr lang="en-US" sz="2000" dirty="0" smtClean="0"/>
              <a:t>Further work will be identifying </a:t>
            </a:r>
            <a:r>
              <a:rPr lang="en-US" sz="2000" i="1" dirty="0" smtClean="0"/>
              <a:t>Rpp6</a:t>
            </a:r>
          </a:p>
          <a:p>
            <a:pPr lvl="1"/>
            <a:r>
              <a:rPr lang="en-US" sz="2000" dirty="0" smtClean="0"/>
              <a:t>Functional marker</a:t>
            </a:r>
          </a:p>
          <a:p>
            <a:r>
              <a:rPr lang="en-US" sz="2000" dirty="0" smtClean="0"/>
              <a:t>Eliminate or reduce fungicides in SE USA</a:t>
            </a:r>
          </a:p>
        </p:txBody>
      </p:sp>
      <p:pic>
        <p:nvPicPr>
          <p:cNvPr id="7" name="Picture 6" descr="2013-11-08 09.43.52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3048000"/>
            <a:ext cx="2305050" cy="3073400"/>
          </a:xfrm>
          <a:prstGeom prst="rect">
            <a:avLst/>
          </a:prstGeom>
          <a:effectLst>
            <a:softEdge rad="368300"/>
          </a:effectLst>
        </p:spPr>
      </p:pic>
      <p:sp>
        <p:nvSpPr>
          <p:cNvPr id="5" name="5-Point Star 4"/>
          <p:cNvSpPr>
            <a:spLocks noChangeAspect="1"/>
          </p:cNvSpPr>
          <p:nvPr/>
        </p:nvSpPr>
        <p:spPr>
          <a:xfrm>
            <a:off x="2286000" y="4267200"/>
            <a:ext cx="243835" cy="21151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39700" prst="cross"/>
            <a:bevelB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6637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Fighting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 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Rusty Beans 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with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 </a:t>
            </a:r>
            <a:r>
              <a:rPr lang="en-US" sz="2800" kern="1200" dirty="0" smtClean="0">
                <a:ln w="3175">
                  <a:solidFill>
                    <a:schemeClr val="tx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NILs</a:t>
            </a:r>
            <a:endParaRPr lang="en-US" sz="2800" dirty="0"/>
          </a:p>
        </p:txBody>
      </p:sp>
      <p:pic>
        <p:nvPicPr>
          <p:cNvPr id="6" name="Picture 5" descr="2013-11-08 09.43.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1650" y="1600200"/>
            <a:ext cx="3562350" cy="4749800"/>
          </a:xfrm>
          <a:prstGeom prst="rect">
            <a:avLst/>
          </a:prstGeom>
          <a:effectLst>
            <a:softEdge rad="368300"/>
          </a:effectLst>
        </p:spPr>
      </p:pic>
      <p:sp>
        <p:nvSpPr>
          <p:cNvPr id="9" name="Rectangle 8"/>
          <p:cNvSpPr/>
          <p:nvPr/>
        </p:nvSpPr>
        <p:spPr>
          <a:xfrm>
            <a:off x="457199" y="3516868"/>
            <a:ext cx="5614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dirty="0" smtClean="0">
                <a:solidFill>
                  <a:srgbClr val="008000"/>
                </a:solidFill>
                <a:latin typeface="+mn-lt"/>
              </a:rPr>
              <a:t>Marker assisted backcrossing 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2209800"/>
            <a:ext cx="56143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dirty="0" smtClean="0">
                <a:solidFill>
                  <a:srgbClr val="008000"/>
                </a:solidFill>
                <a:latin typeface="+mn-lt"/>
              </a:rPr>
              <a:t>NILs</a:t>
            </a:r>
            <a:r>
              <a:rPr lang="en-US" b="1" i="1" dirty="0" smtClean="0">
                <a:solidFill>
                  <a:srgbClr val="008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+mn-lt"/>
              </a:rPr>
              <a:t>as </a:t>
            </a:r>
            <a:r>
              <a:rPr lang="en-US" b="1" dirty="0">
                <a:solidFill>
                  <a:srgbClr val="008000"/>
                </a:solidFill>
                <a:latin typeface="+mn-lt"/>
              </a:rPr>
              <a:t>a key </a:t>
            </a:r>
            <a:r>
              <a:rPr lang="en-US" b="1" dirty="0" smtClean="0">
                <a:solidFill>
                  <a:srgbClr val="008000"/>
                </a:solidFill>
                <a:latin typeface="+mn-lt"/>
              </a:rPr>
              <a:t>tool for public, and private breeding sectors and to identify changes in fungal populations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731" y="4355068"/>
            <a:ext cx="5614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dirty="0" smtClean="0">
                <a:solidFill>
                  <a:srgbClr val="008000"/>
                </a:solidFill>
                <a:latin typeface="+mn-lt"/>
              </a:rPr>
              <a:t>Field assessment and release of germplasm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97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Backcross NILs of G00-3213</a:t>
            </a:r>
            <a:endParaRPr lang="en-US" dirty="0">
              <a:solidFill>
                <a:srgbClr val="003366"/>
              </a:solidFill>
            </a:endParaRP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334408" y="1867899"/>
            <a:ext cx="6563278" cy="4500504"/>
            <a:chOff x="914400" y="914400"/>
            <a:chExt cx="7452056" cy="569595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8229468" y="1234604"/>
              <a:ext cx="136988" cy="265211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09" name="Rounded Rectangle 108"/>
            <p:cNvSpPr>
              <a:spLocks noChangeArrowheads="1"/>
            </p:cNvSpPr>
            <p:nvPr/>
          </p:nvSpPr>
          <p:spPr bwMode="auto">
            <a:xfrm>
              <a:off x="8229600" y="914400"/>
              <a:ext cx="136525" cy="4278313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915028" y="1417439"/>
              <a:ext cx="135186" cy="388575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11" name="Rounded Rectangle 110"/>
            <p:cNvSpPr>
              <a:spLocks noChangeArrowheads="1"/>
            </p:cNvSpPr>
            <p:nvPr/>
          </p:nvSpPr>
          <p:spPr bwMode="auto">
            <a:xfrm>
              <a:off x="914400" y="914400"/>
              <a:ext cx="136525" cy="5110163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Oval 111"/>
            <p:cNvSpPr>
              <a:spLocks noChangeArrowheads="1"/>
            </p:cNvSpPr>
            <p:nvPr/>
          </p:nvSpPr>
          <p:spPr bwMode="auto">
            <a:xfrm>
              <a:off x="914400" y="2408238"/>
              <a:ext cx="136525" cy="13811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7845541" y="1554063"/>
              <a:ext cx="136988" cy="246928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14" name="Rounded Rectangle 113"/>
            <p:cNvSpPr>
              <a:spLocks noChangeArrowheads="1"/>
            </p:cNvSpPr>
            <p:nvPr/>
          </p:nvSpPr>
          <p:spPr bwMode="auto">
            <a:xfrm>
              <a:off x="7845425" y="914400"/>
              <a:ext cx="136525" cy="462597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Oval 114"/>
            <p:cNvSpPr>
              <a:spLocks noChangeArrowheads="1"/>
            </p:cNvSpPr>
            <p:nvPr/>
          </p:nvSpPr>
          <p:spPr bwMode="auto">
            <a:xfrm>
              <a:off x="7845425" y="3062288"/>
              <a:ext cx="136525" cy="13811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7461614" y="1600275"/>
              <a:ext cx="136988" cy="41148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17" name="Rounded Rectangle 116"/>
            <p:cNvSpPr>
              <a:spLocks noChangeArrowheads="1"/>
            </p:cNvSpPr>
            <p:nvPr/>
          </p:nvSpPr>
          <p:spPr bwMode="auto">
            <a:xfrm>
              <a:off x="7461250" y="914400"/>
              <a:ext cx="136525" cy="569595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8" name="Oval 117"/>
            <p:cNvSpPr>
              <a:spLocks noChangeArrowheads="1"/>
            </p:cNvSpPr>
            <p:nvPr/>
          </p:nvSpPr>
          <p:spPr bwMode="auto">
            <a:xfrm>
              <a:off x="7467600" y="2743200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7077687" y="2375818"/>
              <a:ext cx="135185" cy="201319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20" name="Rounded Rectangle 119"/>
            <p:cNvSpPr>
              <a:spLocks noChangeArrowheads="1"/>
            </p:cNvSpPr>
            <p:nvPr/>
          </p:nvSpPr>
          <p:spPr bwMode="auto">
            <a:xfrm>
              <a:off x="7077075" y="914400"/>
              <a:ext cx="136525" cy="383063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1" name="Oval 120"/>
            <p:cNvSpPr>
              <a:spLocks noChangeArrowheads="1"/>
            </p:cNvSpPr>
            <p:nvPr/>
          </p:nvSpPr>
          <p:spPr bwMode="auto">
            <a:xfrm>
              <a:off x="7077075" y="32829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6693760" y="1600275"/>
              <a:ext cx="135186" cy="182835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23" name="Rounded Rectangle 122"/>
            <p:cNvSpPr>
              <a:spLocks noChangeArrowheads="1"/>
            </p:cNvSpPr>
            <p:nvPr/>
          </p:nvSpPr>
          <p:spPr bwMode="auto">
            <a:xfrm>
              <a:off x="6692900" y="914400"/>
              <a:ext cx="136525" cy="341947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4" name="Oval 123"/>
            <p:cNvSpPr>
              <a:spLocks noChangeArrowheads="1"/>
            </p:cNvSpPr>
            <p:nvPr/>
          </p:nvSpPr>
          <p:spPr bwMode="auto">
            <a:xfrm>
              <a:off x="6692900" y="2414588"/>
              <a:ext cx="136525" cy="13811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6308030" y="2331616"/>
              <a:ext cx="136988" cy="30459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26" name="Rounded Rectangle 125"/>
            <p:cNvSpPr>
              <a:spLocks noChangeArrowheads="1"/>
            </p:cNvSpPr>
            <p:nvPr/>
          </p:nvSpPr>
          <p:spPr bwMode="auto">
            <a:xfrm>
              <a:off x="6308725" y="914400"/>
              <a:ext cx="136525" cy="4652963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7" name="Oval 126"/>
            <p:cNvSpPr>
              <a:spLocks noChangeArrowheads="1"/>
            </p:cNvSpPr>
            <p:nvPr/>
          </p:nvSpPr>
          <p:spPr bwMode="auto">
            <a:xfrm>
              <a:off x="6308725" y="44259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5924104" y="1783110"/>
              <a:ext cx="136988" cy="320062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29" name="Rounded Rectangle 128"/>
            <p:cNvSpPr>
              <a:spLocks noChangeArrowheads="1"/>
            </p:cNvSpPr>
            <p:nvPr/>
          </p:nvSpPr>
          <p:spPr bwMode="auto">
            <a:xfrm>
              <a:off x="5924550" y="914400"/>
              <a:ext cx="136525" cy="454342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0" name="Oval 129"/>
            <p:cNvSpPr>
              <a:spLocks noChangeArrowheads="1"/>
            </p:cNvSpPr>
            <p:nvPr/>
          </p:nvSpPr>
          <p:spPr bwMode="auto">
            <a:xfrm>
              <a:off x="5924550" y="2324100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540177" y="1692697"/>
              <a:ext cx="136988" cy="141647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32" name="Rounded Rectangle 131"/>
            <p:cNvSpPr>
              <a:spLocks noChangeArrowheads="1"/>
            </p:cNvSpPr>
            <p:nvPr/>
          </p:nvSpPr>
          <p:spPr bwMode="auto">
            <a:xfrm>
              <a:off x="5540375" y="914400"/>
              <a:ext cx="136525" cy="405923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3" name="Oval 132"/>
            <p:cNvSpPr>
              <a:spLocks noChangeArrowheads="1"/>
            </p:cNvSpPr>
            <p:nvPr/>
          </p:nvSpPr>
          <p:spPr bwMode="auto">
            <a:xfrm>
              <a:off x="5540375" y="23685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4772323" y="2496369"/>
              <a:ext cx="136988" cy="158122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35" name="Rounded Rectangle 134"/>
            <p:cNvSpPr>
              <a:spLocks noChangeArrowheads="1"/>
            </p:cNvSpPr>
            <p:nvPr/>
          </p:nvSpPr>
          <p:spPr bwMode="auto">
            <a:xfrm>
              <a:off x="4772025" y="914400"/>
              <a:ext cx="136525" cy="358457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6" name="Oval 135"/>
            <p:cNvSpPr>
              <a:spLocks noChangeArrowheads="1"/>
            </p:cNvSpPr>
            <p:nvPr/>
          </p:nvSpPr>
          <p:spPr bwMode="auto">
            <a:xfrm>
              <a:off x="4772025" y="30543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156250" y="1736899"/>
              <a:ext cx="136988" cy="214982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38" name="Rounded Rectangle 137"/>
            <p:cNvSpPr>
              <a:spLocks noChangeArrowheads="1"/>
            </p:cNvSpPr>
            <p:nvPr/>
          </p:nvSpPr>
          <p:spPr bwMode="auto">
            <a:xfrm>
              <a:off x="5156200" y="914400"/>
              <a:ext cx="136525" cy="366553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9" name="Oval 138"/>
            <p:cNvSpPr>
              <a:spLocks noChangeArrowheads="1"/>
            </p:cNvSpPr>
            <p:nvPr/>
          </p:nvSpPr>
          <p:spPr bwMode="auto">
            <a:xfrm>
              <a:off x="5156200" y="32829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4388396" y="1600275"/>
              <a:ext cx="135185" cy="269631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41" name="Rounded Rectangle 140"/>
            <p:cNvSpPr>
              <a:spLocks noChangeArrowheads="1"/>
            </p:cNvSpPr>
            <p:nvPr/>
          </p:nvSpPr>
          <p:spPr bwMode="auto">
            <a:xfrm>
              <a:off x="4387850" y="914400"/>
              <a:ext cx="136525" cy="466248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2" name="Oval 141"/>
            <p:cNvSpPr>
              <a:spLocks noChangeArrowheads="1"/>
            </p:cNvSpPr>
            <p:nvPr/>
          </p:nvSpPr>
          <p:spPr bwMode="auto">
            <a:xfrm>
              <a:off x="4387850" y="2917825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4004469" y="1626394"/>
              <a:ext cx="135186" cy="263403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44" name="Rounded Rectangle 143"/>
            <p:cNvSpPr>
              <a:spLocks noChangeArrowheads="1"/>
            </p:cNvSpPr>
            <p:nvPr/>
          </p:nvSpPr>
          <p:spPr bwMode="auto">
            <a:xfrm>
              <a:off x="4003675" y="914400"/>
              <a:ext cx="136525" cy="4278313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5" name="Oval 144"/>
            <p:cNvSpPr>
              <a:spLocks noChangeArrowheads="1"/>
            </p:cNvSpPr>
            <p:nvPr/>
          </p:nvSpPr>
          <p:spPr bwMode="auto">
            <a:xfrm>
              <a:off x="4003675" y="305435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3618739" y="2880122"/>
              <a:ext cx="136988" cy="178214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47" name="Rounded Rectangle 146"/>
            <p:cNvSpPr>
              <a:spLocks noChangeArrowheads="1"/>
            </p:cNvSpPr>
            <p:nvPr/>
          </p:nvSpPr>
          <p:spPr bwMode="auto">
            <a:xfrm>
              <a:off x="3619500" y="914400"/>
              <a:ext cx="136525" cy="4297363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48" name="Oval 147"/>
            <p:cNvSpPr>
              <a:spLocks noChangeArrowheads="1"/>
            </p:cNvSpPr>
            <p:nvPr/>
          </p:nvSpPr>
          <p:spPr bwMode="auto">
            <a:xfrm>
              <a:off x="3619500" y="3540125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3234813" y="2514451"/>
              <a:ext cx="136988" cy="160131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50" name="Rounded Rectangle 149"/>
            <p:cNvSpPr>
              <a:spLocks noChangeArrowheads="1"/>
            </p:cNvSpPr>
            <p:nvPr/>
          </p:nvSpPr>
          <p:spPr bwMode="auto">
            <a:xfrm>
              <a:off x="3235325" y="914400"/>
              <a:ext cx="136525" cy="408622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1" name="Oval 150"/>
            <p:cNvSpPr>
              <a:spLocks noChangeArrowheads="1"/>
            </p:cNvSpPr>
            <p:nvPr/>
          </p:nvSpPr>
          <p:spPr bwMode="auto">
            <a:xfrm>
              <a:off x="3235325" y="2917825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2850885" y="2560663"/>
              <a:ext cx="136988" cy="260590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53" name="Rounded Rectangle 152"/>
            <p:cNvSpPr>
              <a:spLocks noChangeArrowheads="1"/>
            </p:cNvSpPr>
            <p:nvPr/>
          </p:nvSpPr>
          <p:spPr bwMode="auto">
            <a:xfrm>
              <a:off x="2851150" y="914400"/>
              <a:ext cx="136525" cy="463550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4" name="Oval 153"/>
            <p:cNvSpPr>
              <a:spLocks noChangeArrowheads="1"/>
            </p:cNvSpPr>
            <p:nvPr/>
          </p:nvSpPr>
          <p:spPr bwMode="auto">
            <a:xfrm>
              <a:off x="2851150" y="3786188"/>
              <a:ext cx="136525" cy="13811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2466959" y="1218531"/>
              <a:ext cx="136988" cy="246928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56" name="Rounded Rectangle 155"/>
            <p:cNvSpPr>
              <a:spLocks noChangeArrowheads="1"/>
            </p:cNvSpPr>
            <p:nvPr/>
          </p:nvSpPr>
          <p:spPr bwMode="auto">
            <a:xfrm>
              <a:off x="2466975" y="914400"/>
              <a:ext cx="136525" cy="383063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57" name="Oval 156"/>
            <p:cNvSpPr>
              <a:spLocks noChangeArrowheads="1"/>
            </p:cNvSpPr>
            <p:nvPr/>
          </p:nvSpPr>
          <p:spPr bwMode="auto">
            <a:xfrm>
              <a:off x="2466975" y="2460625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2074020" y="1829322"/>
              <a:ext cx="136988" cy="283294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59" name="Rounded Rectangle 158"/>
            <p:cNvSpPr>
              <a:spLocks noChangeArrowheads="1"/>
            </p:cNvSpPr>
            <p:nvPr/>
          </p:nvSpPr>
          <p:spPr bwMode="auto">
            <a:xfrm>
              <a:off x="2074863" y="914400"/>
              <a:ext cx="136525" cy="449897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0" name="Oval 159"/>
            <p:cNvSpPr>
              <a:spLocks noChangeArrowheads="1"/>
            </p:cNvSpPr>
            <p:nvPr/>
          </p:nvSpPr>
          <p:spPr bwMode="auto">
            <a:xfrm>
              <a:off x="2074863" y="3009900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682882" y="1463651"/>
              <a:ext cx="136988" cy="246928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62" name="Rounded Rectangle 161"/>
            <p:cNvSpPr>
              <a:spLocks noChangeArrowheads="1"/>
            </p:cNvSpPr>
            <p:nvPr/>
          </p:nvSpPr>
          <p:spPr bwMode="auto">
            <a:xfrm>
              <a:off x="1682750" y="914400"/>
              <a:ext cx="136525" cy="4370388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3" name="Oval 162"/>
            <p:cNvSpPr>
              <a:spLocks noChangeArrowheads="1"/>
            </p:cNvSpPr>
            <p:nvPr/>
          </p:nvSpPr>
          <p:spPr bwMode="auto">
            <a:xfrm>
              <a:off x="1682750" y="2095500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1298956" y="2331616"/>
              <a:ext cx="136988" cy="240297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Arial" pitchFamily="23" charset="0"/>
                <a:ea typeface="ＭＳ Ｐゴシック" pitchFamily="23" charset="-128"/>
                <a:cs typeface="ＭＳ Ｐゴシック" pitchFamily="23" charset="-128"/>
              </a:endParaRPr>
            </a:p>
          </p:txBody>
        </p:sp>
        <p:sp>
          <p:nvSpPr>
            <p:cNvPr id="29765" name="Rounded Rectangle 164"/>
            <p:cNvSpPr>
              <a:spLocks noChangeArrowheads="1"/>
            </p:cNvSpPr>
            <p:nvPr/>
          </p:nvSpPr>
          <p:spPr bwMode="auto">
            <a:xfrm>
              <a:off x="1298575" y="914400"/>
              <a:ext cx="136525" cy="471805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66" name="Oval 165"/>
            <p:cNvSpPr>
              <a:spLocks noChangeArrowheads="1"/>
            </p:cNvSpPr>
            <p:nvPr/>
          </p:nvSpPr>
          <p:spPr bwMode="auto">
            <a:xfrm>
              <a:off x="1295400" y="2963863"/>
              <a:ext cx="136525" cy="136525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29767" name="Oval 114"/>
            <p:cNvSpPr>
              <a:spLocks noChangeArrowheads="1"/>
            </p:cNvSpPr>
            <p:nvPr/>
          </p:nvSpPr>
          <p:spPr bwMode="auto">
            <a:xfrm rot="60000">
              <a:off x="8229600" y="1463040"/>
              <a:ext cx="136525" cy="138113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52400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91512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2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30624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3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169736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4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508848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5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847960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6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187072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7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526184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8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865296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9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204408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10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543520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11 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882632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12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221744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13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560856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14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899968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15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239080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16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595532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20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78192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17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917304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18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256416" y="1542731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1300" spc="180" dirty="0" smtClean="0">
                <a:solidFill>
                  <a:srgbClr val="008000"/>
                </a:solidFill>
                <a:cs typeface="Arial" pitchFamily="34" charset="0"/>
              </a:rPr>
              <a:t>19</a:t>
            </a:r>
            <a:endParaRPr lang="en-US" sz="1400" dirty="0">
              <a:solidFill>
                <a:srgbClr val="008000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179724" y="2667000"/>
            <a:ext cx="1667935" cy="762000"/>
            <a:chOff x="5816589" y="2438400"/>
            <a:chExt cx="1667935" cy="762000"/>
          </a:xfrm>
        </p:grpSpPr>
        <p:sp>
          <p:nvSpPr>
            <p:cNvPr id="96" name="TextBox 95"/>
            <p:cNvSpPr txBox="1"/>
            <p:nvPr/>
          </p:nvSpPr>
          <p:spPr>
            <a:xfrm>
              <a:off x="5816589" y="2438400"/>
              <a:ext cx="16679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G00-3213 x F</a:t>
              </a:r>
              <a:r>
                <a:rPr lang="en-US" sz="1500" baseline="-25000" dirty="0" smtClean="0"/>
                <a:t>1</a:t>
              </a:r>
              <a:endParaRPr lang="en-US" sz="1500" baseline="-25000" dirty="0"/>
            </a:p>
          </p:txBody>
        </p:sp>
        <p:sp>
          <p:nvSpPr>
            <p:cNvPr id="97" name="AutoShape 11"/>
            <p:cNvSpPr>
              <a:spLocks noChangeArrowheads="1"/>
            </p:cNvSpPr>
            <p:nvPr/>
          </p:nvSpPr>
          <p:spPr bwMode="auto">
            <a:xfrm rot="5400000">
              <a:off x="6515100" y="2857500"/>
              <a:ext cx="457200" cy="228600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900334" y="1351807"/>
            <a:ext cx="2421467" cy="1337728"/>
            <a:chOff x="5537199" y="1123207"/>
            <a:chExt cx="2421467" cy="1337728"/>
          </a:xfrm>
        </p:grpSpPr>
        <p:sp>
          <p:nvSpPr>
            <p:cNvPr id="99" name="TextBox 98"/>
            <p:cNvSpPr txBox="1"/>
            <p:nvPr/>
          </p:nvSpPr>
          <p:spPr>
            <a:xfrm>
              <a:off x="5537199" y="2115235"/>
              <a:ext cx="10668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G00-3213</a:t>
              </a:r>
              <a:endParaRPr lang="en-US" sz="1500" dirty="0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765799" y="1123207"/>
              <a:ext cx="2192867" cy="1337728"/>
              <a:chOff x="5765799" y="1123207"/>
              <a:chExt cx="2192867" cy="1337728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5765799" y="1123207"/>
                <a:ext cx="1963193" cy="1337728"/>
                <a:chOff x="5765799" y="1123207"/>
                <a:chExt cx="1963193" cy="1337728"/>
              </a:xfrm>
            </p:grpSpPr>
            <p:sp>
              <p:nvSpPr>
                <p:cNvPr id="103" name="AutoShape 11"/>
                <p:cNvSpPr>
                  <a:spLocks noChangeArrowheads="1"/>
                </p:cNvSpPr>
                <p:nvPr/>
              </p:nvSpPr>
              <p:spPr bwMode="auto">
                <a:xfrm rot="5400000">
                  <a:off x="6515100" y="2118035"/>
                  <a:ext cx="457200" cy="228600"/>
                </a:xfrm>
                <a:prstGeom prst="rightArrow">
                  <a:avLst>
                    <a:gd name="adj1" fmla="val 50000"/>
                    <a:gd name="adj2" fmla="val 97049"/>
                  </a:avLst>
                </a:prstGeom>
                <a:solidFill>
                  <a:srgbClr val="000090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  <a:effectLst>
                  <a:softEdge rad="1270000"/>
                </a:effectLst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wrap="none" lIns="19033" tIns="9517" rIns="19033" bIns="9517" anchor="ctr"/>
                <a:lstStyle>
                  <a:lvl1pPr defTabSz="455613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defTabSz="455613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>
                    <a:lnSpc>
                      <a:spcPts val="200"/>
                    </a:lnSpc>
                    <a:spcBef>
                      <a:spcPts val="600"/>
                    </a:spcBef>
                    <a:defRPr/>
                  </a:pPr>
                  <a:endParaRPr lang="en-US" sz="1600" b="1" dirty="0" smtClean="0">
                    <a:latin typeface="Helvetica"/>
                    <a:cs typeface="Helvetica"/>
                  </a:endParaRPr>
                </a:p>
              </p:txBody>
            </p:sp>
            <p:pic>
              <p:nvPicPr>
                <p:cNvPr id="124" name="Picture 123" descr="Soybean growth stages.jpg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137400" y="1123207"/>
                  <a:ext cx="591592" cy="1049867"/>
                </a:xfrm>
                <a:prstGeom prst="rect">
                  <a:avLst/>
                </a:prstGeom>
              </p:spPr>
            </p:pic>
            <p:pic>
              <p:nvPicPr>
                <p:cNvPr id="125" name="Picture 124" descr="Soybean growth stages.jpg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765799" y="1143000"/>
                  <a:ext cx="591592" cy="1049867"/>
                </a:xfrm>
                <a:prstGeom prst="rect">
                  <a:avLst/>
                </a:prstGeom>
              </p:spPr>
            </p:pic>
            <p:sp>
              <p:nvSpPr>
                <p:cNvPr id="126" name="TextBox 125"/>
                <p:cNvSpPr txBox="1"/>
                <p:nvPr/>
              </p:nvSpPr>
              <p:spPr>
                <a:xfrm>
                  <a:off x="6214532" y="1622735"/>
                  <a:ext cx="106680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dirty="0" smtClean="0"/>
                    <a:t>P1 x P2</a:t>
                  </a:r>
                  <a:endParaRPr lang="en-US" sz="1500" dirty="0"/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6891866" y="2095442"/>
                <a:ext cx="10668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 smtClean="0"/>
                  <a:t>Donor</a:t>
                </a:r>
                <a:endParaRPr lang="en-US" sz="1500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459135" y="3371671"/>
            <a:ext cx="1371600" cy="995865"/>
            <a:chOff x="6096000" y="3143071"/>
            <a:chExt cx="1371600" cy="995865"/>
          </a:xfrm>
        </p:grpSpPr>
        <p:sp>
          <p:nvSpPr>
            <p:cNvPr id="128" name="TextBox 127"/>
            <p:cNvSpPr txBox="1"/>
            <p:nvPr/>
          </p:nvSpPr>
          <p:spPr>
            <a:xfrm>
              <a:off x="6096000" y="3143071"/>
              <a:ext cx="1371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BC</a:t>
              </a:r>
              <a:r>
                <a:rPr lang="en-US" sz="1500" baseline="-25000" dirty="0" smtClean="0"/>
                <a:t>1</a:t>
              </a:r>
              <a:r>
                <a:rPr lang="en-US" sz="1500" dirty="0" smtClean="0"/>
                <a:t>F</a:t>
              </a:r>
              <a:r>
                <a:rPr lang="en-US" sz="1500" baseline="-25000" dirty="0" smtClean="0"/>
                <a:t>1</a:t>
              </a:r>
              <a:r>
                <a:rPr lang="en-US" sz="1500" dirty="0" smtClean="0"/>
                <a:t> Selected x P1 </a:t>
              </a:r>
              <a:endParaRPr lang="en-US" sz="1500" dirty="0"/>
            </a:p>
          </p:txBody>
        </p:sp>
        <p:sp>
          <p:nvSpPr>
            <p:cNvPr id="129" name="AutoShape 11"/>
            <p:cNvSpPr>
              <a:spLocks noChangeArrowheads="1"/>
            </p:cNvSpPr>
            <p:nvPr/>
          </p:nvSpPr>
          <p:spPr bwMode="auto">
            <a:xfrm rot="5400000">
              <a:off x="6515100" y="3796036"/>
              <a:ext cx="457200" cy="228600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7459135" y="4405404"/>
            <a:ext cx="1371600" cy="1103531"/>
            <a:chOff x="6096000" y="5008602"/>
            <a:chExt cx="1371600" cy="1103531"/>
          </a:xfrm>
        </p:grpSpPr>
        <p:sp>
          <p:nvSpPr>
            <p:cNvPr id="135" name="TextBox 134"/>
            <p:cNvSpPr txBox="1"/>
            <p:nvPr/>
          </p:nvSpPr>
          <p:spPr>
            <a:xfrm>
              <a:off x="6096000" y="5008602"/>
              <a:ext cx="13716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BC</a:t>
              </a:r>
              <a:r>
                <a:rPr lang="en-US" sz="1500" baseline="-25000" dirty="0" smtClean="0"/>
                <a:t>4-6</a:t>
              </a:r>
              <a:r>
                <a:rPr lang="en-US" sz="1500" dirty="0" smtClean="0"/>
                <a:t>F</a:t>
              </a:r>
              <a:r>
                <a:rPr lang="en-US" sz="1500" baseline="-25000" dirty="0" smtClean="0"/>
                <a:t>1</a:t>
              </a:r>
              <a:r>
                <a:rPr lang="en-US" sz="1500" dirty="0"/>
                <a:t> Select Best</a:t>
              </a:r>
            </a:p>
            <a:p>
              <a:pPr algn="ctr"/>
              <a:endParaRPr lang="en-US" sz="1500" dirty="0"/>
            </a:p>
          </p:txBody>
        </p:sp>
        <p:sp>
          <p:nvSpPr>
            <p:cNvPr id="137" name="AutoShape 11"/>
            <p:cNvSpPr>
              <a:spLocks noChangeArrowheads="1"/>
            </p:cNvSpPr>
            <p:nvPr/>
          </p:nvSpPr>
          <p:spPr bwMode="auto">
            <a:xfrm rot="5400000">
              <a:off x="6515100" y="5656302"/>
              <a:ext cx="457200" cy="228600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781800" y="5465802"/>
              <a:ext cx="457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⊗</a:t>
              </a: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7459135" y="5432735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BC</a:t>
            </a:r>
            <a:r>
              <a:rPr lang="en-US" sz="1500" baseline="-25000" dirty="0" smtClean="0"/>
              <a:t>4-6</a:t>
            </a:r>
            <a:r>
              <a:rPr lang="en-US" sz="1500" dirty="0" smtClean="0"/>
              <a:t>F</a:t>
            </a:r>
            <a:r>
              <a:rPr lang="en-US" sz="1500" baseline="-25000" dirty="0" smtClean="0"/>
              <a:t>2:3</a:t>
            </a:r>
          </a:p>
          <a:p>
            <a:pPr algn="ctr"/>
            <a:r>
              <a:rPr lang="en-US" sz="1500" dirty="0" smtClean="0"/>
              <a:t>Select Best</a:t>
            </a:r>
            <a:endParaRPr lang="en-US" sz="1500" dirty="0"/>
          </a:p>
        </p:txBody>
      </p:sp>
      <p:sp>
        <p:nvSpPr>
          <p:cNvPr id="149" name="TextBox 148"/>
          <p:cNvSpPr txBox="1"/>
          <p:nvPr/>
        </p:nvSpPr>
        <p:spPr>
          <a:xfrm>
            <a:off x="7721601" y="3953935"/>
            <a:ext cx="1371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   3-5 x</a:t>
            </a:r>
            <a:endParaRPr lang="en-US" sz="1500" baseline="-25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331200" y="1295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6879768" y="1461006"/>
            <a:ext cx="1245831" cy="5199747"/>
            <a:chOff x="7664674" y="1461006"/>
            <a:chExt cx="1245831" cy="5199747"/>
          </a:xfrm>
        </p:grpSpPr>
        <p:sp>
          <p:nvSpPr>
            <p:cNvPr id="146" name="TextBox 145"/>
            <p:cNvSpPr txBox="1"/>
            <p:nvPr/>
          </p:nvSpPr>
          <p:spPr>
            <a:xfrm>
              <a:off x="7874558" y="1664682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-0</a:t>
              </a:r>
              <a:endParaRPr lang="en-US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7874558" y="2435805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-10</a:t>
              </a:r>
              <a:endParaRPr 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874558" y="3206928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-20</a:t>
              </a:r>
              <a:endParaRPr lang="en-US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874558" y="3978051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-30</a:t>
              </a:r>
              <a:endParaRPr lang="en-US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874558" y="4749174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-40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874558" y="5520297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-50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664674" y="1461006"/>
              <a:ext cx="1245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kern="1300" spc="180" dirty="0" smtClean="0">
                  <a:cs typeface="Arial" pitchFamily="34" charset="0"/>
                </a:rPr>
                <a:t>Mb V2.0</a:t>
              </a:r>
              <a:endParaRPr lang="en-US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874558" y="6291421"/>
              <a:ext cx="69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1300" spc="180" dirty="0" smtClean="0">
                  <a:cs typeface="Arial" pitchFamily="34" charset="0"/>
                </a:rPr>
                <a:t>-60</a:t>
              </a:r>
              <a:endParaRPr lang="en-US" dirty="0"/>
            </a:p>
          </p:txBody>
        </p:sp>
        <p:cxnSp>
          <p:nvCxnSpPr>
            <p:cNvPr id="155" name="Straight Connector 166"/>
            <p:cNvCxnSpPr>
              <a:cxnSpLocks noChangeShapeType="1"/>
            </p:cNvCxnSpPr>
            <p:nvPr/>
          </p:nvCxnSpPr>
          <p:spPr bwMode="auto">
            <a:xfrm>
              <a:off x="7982508" y="1860550"/>
              <a:ext cx="0" cy="46542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  <a:bevelB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64" name="Group 163"/>
          <p:cNvGrpSpPr/>
          <p:nvPr/>
        </p:nvGrpSpPr>
        <p:grpSpPr>
          <a:xfrm>
            <a:off x="859974" y="2113290"/>
            <a:ext cx="5609989" cy="4215159"/>
            <a:chOff x="859974" y="2113290"/>
            <a:chExt cx="5609989" cy="4215159"/>
          </a:xfrm>
        </p:grpSpPr>
        <p:sp>
          <p:nvSpPr>
            <p:cNvPr id="165" name="TextBox 54"/>
            <p:cNvSpPr txBox="1">
              <a:spLocks noChangeArrowheads="1"/>
            </p:cNvSpPr>
            <p:nvPr/>
          </p:nvSpPr>
          <p:spPr bwMode="auto">
            <a:xfrm>
              <a:off x="5890317" y="5897562"/>
              <a:ext cx="579646" cy="430887"/>
            </a:xfrm>
            <a:prstGeom prst="rect">
              <a:avLst/>
            </a:prstGeom>
            <a:solidFill>
              <a:srgbClr val="FF6600">
                <a:alpha val="75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rIns="45720">
              <a:spAutoFit/>
            </a:bodyPr>
            <a:lstStyle>
              <a:defPPr>
                <a:defRPr lang="en-US"/>
              </a:defPPr>
              <a:lvl1pPr algn="ctr">
                <a:defRPr sz="1100" b="1" i="1">
                  <a:ea typeface="ＭＳ Ｐゴシック" charset="0"/>
                </a:defRPr>
              </a:lvl1pPr>
              <a:lvl2pPr marL="742950" indent="-285750" eaLnBrk="0" hangingPunct="0">
                <a:defRPr>
                  <a:ea typeface="ＭＳ Ｐゴシック" charset="0"/>
                </a:defRPr>
              </a:lvl2pPr>
              <a:lvl3pPr marL="1143000" indent="-228600" eaLnBrk="0" hangingPunct="0">
                <a:defRPr>
                  <a:ea typeface="ＭＳ Ｐゴシック" charset="0"/>
                </a:defRPr>
              </a:lvl3pPr>
              <a:lvl4pPr marL="1600200" indent="-228600" eaLnBrk="0" hangingPunct="0">
                <a:defRPr>
                  <a:ea typeface="ＭＳ Ｐゴシック" charset="0"/>
                </a:defRPr>
              </a:lvl4pPr>
              <a:lvl5pPr marL="2057400" indent="-228600" eaLnBrk="0" hangingPunct="0">
                <a:defRPr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9pPr>
            </a:lstStyle>
            <a:p>
              <a:r>
                <a:rPr lang="en-US" dirty="0" smtClean="0"/>
                <a:t>Rpp1</a:t>
              </a:r>
            </a:p>
            <a:p>
              <a:r>
                <a:rPr lang="en-US" dirty="0" smtClean="0"/>
                <a:t>Rpp1-b</a:t>
              </a:r>
              <a:endParaRPr lang="en-US" dirty="0"/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859974" y="2113290"/>
              <a:ext cx="5543467" cy="3728382"/>
              <a:chOff x="859974" y="2113290"/>
              <a:chExt cx="5543467" cy="3728382"/>
            </a:xfrm>
          </p:grpSpPr>
          <p:sp>
            <p:nvSpPr>
              <p:cNvPr id="167" name="TextBox 54"/>
              <p:cNvSpPr txBox="1">
                <a:spLocks noChangeArrowheads="1"/>
              </p:cNvSpPr>
              <p:nvPr/>
            </p:nvSpPr>
            <p:spPr bwMode="auto">
              <a:xfrm>
                <a:off x="859974" y="4081790"/>
                <a:ext cx="446596" cy="261610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45720" rIns="45720">
                <a:spAutoFit/>
              </a:bodyPr>
              <a:lstStyle>
                <a:defPPr>
                  <a:defRPr lang="en-US"/>
                </a:defPPr>
                <a:lvl1pPr algn="ctr">
                  <a:defRPr sz="1100" b="1" i="1">
                    <a:ea typeface="ＭＳ Ｐゴシック" charset="0"/>
                  </a:defRPr>
                </a:lvl1pPr>
                <a:lvl2pPr marL="742950" indent="-285750" eaLnBrk="0" hangingPunct="0">
                  <a:defRPr>
                    <a:ea typeface="ＭＳ Ｐゴシック" charset="0"/>
                  </a:defRPr>
                </a:lvl2pPr>
                <a:lvl3pPr marL="1143000" indent="-228600" eaLnBrk="0" hangingPunct="0">
                  <a:defRPr>
                    <a:ea typeface="ＭＳ Ｐゴシック" charset="0"/>
                  </a:defRPr>
                </a:lvl3pPr>
                <a:lvl4pPr marL="1600200" indent="-228600" eaLnBrk="0" hangingPunct="0">
                  <a:defRPr>
                    <a:ea typeface="ＭＳ Ｐゴシック" charset="0"/>
                  </a:defRPr>
                </a:lvl4pPr>
                <a:lvl5pPr marL="2057400" indent="-228600" eaLnBrk="0" hangingPunct="0">
                  <a:defRPr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9pPr>
              </a:lstStyle>
              <a:p>
                <a:r>
                  <a:rPr lang="en-US" dirty="0" smtClean="0"/>
                  <a:t>Rpp5</a:t>
                </a:r>
                <a:endParaRPr lang="en-US" dirty="0"/>
              </a:p>
            </p:txBody>
          </p:sp>
          <p:sp>
            <p:nvSpPr>
              <p:cNvPr id="168" name="TextBox 45"/>
              <p:cNvSpPr txBox="1">
                <a:spLocks noChangeArrowheads="1"/>
              </p:cNvSpPr>
              <p:nvPr/>
            </p:nvSpPr>
            <p:spPr bwMode="auto">
              <a:xfrm>
                <a:off x="1567542" y="5000777"/>
                <a:ext cx="1066959" cy="430887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45720" rIns="45720">
                <a:spAutoFit/>
              </a:bodyPr>
              <a:lstStyle>
                <a:defPPr>
                  <a:defRPr lang="en-US"/>
                </a:defPPr>
                <a:lvl1pPr algn="ctr">
                  <a:defRPr sz="1100" b="1" i="1">
                    <a:ea typeface="ＭＳ Ｐゴシック" charset="0"/>
                  </a:defRPr>
                </a:lvl1pPr>
                <a:lvl2pPr marL="742950" indent="-285750" eaLnBrk="0" hangingPunct="0">
                  <a:defRPr>
                    <a:ea typeface="ＭＳ Ｐゴシック" charset="0"/>
                  </a:defRPr>
                </a:lvl2pPr>
                <a:lvl3pPr marL="1143000" indent="-228600" eaLnBrk="0" hangingPunct="0">
                  <a:defRPr>
                    <a:ea typeface="ＭＳ Ｐゴシック" charset="0"/>
                  </a:defRPr>
                </a:lvl3pPr>
                <a:lvl4pPr marL="1600200" indent="-228600" eaLnBrk="0" hangingPunct="0">
                  <a:defRPr>
                    <a:ea typeface="ＭＳ Ｐゴシック" charset="0"/>
                  </a:defRPr>
                </a:lvl4pPr>
                <a:lvl5pPr marL="2057400" indent="-228600" eaLnBrk="0" hangingPunct="0">
                  <a:defRPr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9pPr>
              </a:lstStyle>
              <a:p>
                <a:r>
                  <a:rPr lang="en-US" dirty="0"/>
                  <a:t>Rpp3</a:t>
                </a:r>
              </a:p>
              <a:p>
                <a:r>
                  <a:rPr lang="en-US" dirty="0"/>
                  <a:t>Rpp?(</a:t>
                </a:r>
                <a:r>
                  <a:rPr lang="en-US" dirty="0" err="1"/>
                  <a:t>Hyuuga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169" name="TextBox 54"/>
              <p:cNvSpPr txBox="1">
                <a:spLocks noChangeArrowheads="1"/>
              </p:cNvSpPr>
              <p:nvPr/>
            </p:nvSpPr>
            <p:spPr bwMode="auto">
              <a:xfrm>
                <a:off x="5250546" y="3843020"/>
                <a:ext cx="446596" cy="261610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45720" rIns="45720">
                <a:spAutoFit/>
              </a:bodyPr>
              <a:lstStyle>
                <a:defPPr>
                  <a:defRPr lang="en-US"/>
                </a:defPPr>
                <a:lvl1pPr algn="ctr">
                  <a:defRPr sz="1100" b="1" i="1">
                    <a:ea typeface="ＭＳ Ｐゴシック" charset="0"/>
                  </a:defRPr>
                </a:lvl1pPr>
                <a:lvl2pPr marL="742950" indent="-285750" eaLnBrk="0" hangingPunct="0">
                  <a:defRPr>
                    <a:ea typeface="ＭＳ Ｐゴシック" charset="0"/>
                  </a:defRPr>
                </a:lvl2pPr>
                <a:lvl3pPr marL="1143000" indent="-228600" eaLnBrk="0" hangingPunct="0">
                  <a:defRPr>
                    <a:ea typeface="ＭＳ Ｐゴシック" charset="0"/>
                  </a:defRPr>
                </a:lvl3pPr>
                <a:lvl4pPr marL="1600200" indent="-228600" eaLnBrk="0" hangingPunct="0">
                  <a:defRPr>
                    <a:ea typeface="ＭＳ Ｐゴシック" charset="0"/>
                  </a:defRPr>
                </a:lvl4pPr>
                <a:lvl5pPr marL="2057400" indent="-228600" eaLnBrk="0" hangingPunct="0">
                  <a:defRPr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9pPr>
              </a:lstStyle>
              <a:p>
                <a:r>
                  <a:rPr lang="en-US" dirty="0" smtClean="0"/>
                  <a:t>Rpp2</a:t>
                </a:r>
              </a:p>
            </p:txBody>
          </p:sp>
          <p:sp>
            <p:nvSpPr>
              <p:cNvPr id="170" name="TextBox 54"/>
              <p:cNvSpPr txBox="1">
                <a:spLocks noChangeArrowheads="1"/>
              </p:cNvSpPr>
              <p:nvPr/>
            </p:nvSpPr>
            <p:spPr bwMode="auto">
              <a:xfrm>
                <a:off x="5956845" y="5580062"/>
                <a:ext cx="446596" cy="261610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45720" rIns="45720">
                <a:spAutoFit/>
              </a:bodyPr>
              <a:lstStyle>
                <a:defPPr>
                  <a:defRPr lang="en-US"/>
                </a:defPPr>
                <a:lvl1pPr algn="ctr">
                  <a:defRPr sz="1100" b="1" i="1">
                    <a:ea typeface="ＭＳ Ｐゴシック" charset="0"/>
                  </a:defRPr>
                </a:lvl1pPr>
                <a:lvl2pPr marL="742950" indent="-285750" eaLnBrk="0" hangingPunct="0">
                  <a:defRPr>
                    <a:ea typeface="ＭＳ Ｐゴシック" charset="0"/>
                  </a:defRPr>
                </a:lvl2pPr>
                <a:lvl3pPr marL="1143000" indent="-228600" eaLnBrk="0" hangingPunct="0">
                  <a:defRPr>
                    <a:ea typeface="ＭＳ Ｐゴシック" charset="0"/>
                  </a:defRPr>
                </a:lvl3pPr>
                <a:lvl4pPr marL="1600200" indent="-228600" eaLnBrk="0" hangingPunct="0">
                  <a:defRPr>
                    <a:ea typeface="ＭＳ Ｐゴシック" charset="0"/>
                  </a:defRPr>
                </a:lvl4pPr>
                <a:lvl5pPr marL="2057400" indent="-228600" eaLnBrk="0" hangingPunct="0">
                  <a:defRPr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9pPr>
              </a:lstStyle>
              <a:p>
                <a:r>
                  <a:rPr lang="en-US" dirty="0"/>
                  <a:t>Rpp4</a:t>
                </a:r>
              </a:p>
            </p:txBody>
          </p:sp>
          <p:sp>
            <p:nvSpPr>
              <p:cNvPr id="171" name="TextBox 54"/>
              <p:cNvSpPr txBox="1">
                <a:spLocks noChangeArrowheads="1"/>
              </p:cNvSpPr>
              <p:nvPr/>
            </p:nvSpPr>
            <p:spPr bwMode="auto">
              <a:xfrm>
                <a:off x="5954426" y="2113290"/>
                <a:ext cx="446596" cy="261610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45720" rIns="45720">
                <a:spAutoFit/>
              </a:bodyPr>
              <a:lstStyle>
                <a:defPPr>
                  <a:defRPr lang="en-US"/>
                </a:defPPr>
                <a:lvl1pPr algn="ctr">
                  <a:defRPr sz="1100" b="1" i="1">
                    <a:ea typeface="ＭＳ Ｐゴシック" charset="0"/>
                  </a:defRPr>
                </a:lvl1pPr>
                <a:lvl2pPr marL="742950" indent="-285750" eaLnBrk="0" hangingPunct="0">
                  <a:defRPr>
                    <a:ea typeface="ＭＳ Ｐゴシック" charset="0"/>
                  </a:defRPr>
                </a:lvl2pPr>
                <a:lvl3pPr marL="1143000" indent="-228600" eaLnBrk="0" hangingPunct="0">
                  <a:defRPr>
                    <a:ea typeface="ＭＳ Ｐゴシック" charset="0"/>
                  </a:defRPr>
                </a:lvl3pPr>
                <a:lvl4pPr marL="1600200" indent="-228600" eaLnBrk="0" hangingPunct="0">
                  <a:defRPr>
                    <a:ea typeface="ＭＳ Ｐゴシック" charset="0"/>
                  </a:defRPr>
                </a:lvl4pPr>
                <a:lvl5pPr marL="2057400" indent="-228600" eaLnBrk="0" hangingPunct="0">
                  <a:defRPr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ea typeface="ＭＳ Ｐゴシック" charset="0"/>
                  </a:defRPr>
                </a:lvl9pPr>
              </a:lstStyle>
              <a:p>
                <a:r>
                  <a:rPr lang="en-US" dirty="0"/>
                  <a:t>Rpp6</a:t>
                </a:r>
              </a:p>
            </p:txBody>
          </p:sp>
        </p:grpSp>
      </p:grpSp>
      <p:sp>
        <p:nvSpPr>
          <p:cNvPr id="174" name="TextBox 167"/>
          <p:cNvSpPr txBox="1">
            <a:spLocks noChangeArrowheads="1"/>
          </p:cNvSpPr>
          <p:nvPr/>
        </p:nvSpPr>
        <p:spPr bwMode="auto">
          <a:xfrm>
            <a:off x="2991420" y="5986462"/>
            <a:ext cx="691215" cy="30777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 smtClean="0"/>
              <a:t>10 Mb</a:t>
            </a:r>
            <a:endParaRPr lang="en-US" sz="1400" b="1" dirty="0"/>
          </a:p>
        </p:txBody>
      </p:sp>
      <p:cxnSp>
        <p:nvCxnSpPr>
          <p:cNvPr id="175" name="Straight Connector 166"/>
          <p:cNvCxnSpPr>
            <a:cxnSpLocks noChangeShapeType="1"/>
          </p:cNvCxnSpPr>
          <p:nvPr/>
        </p:nvCxnSpPr>
        <p:spPr bwMode="auto">
          <a:xfrm>
            <a:off x="2954336" y="6291262"/>
            <a:ext cx="777240" cy="125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0" name="TextBox 73"/>
          <p:cNvSpPr txBox="1">
            <a:spLocks noChangeArrowheads="1"/>
          </p:cNvSpPr>
          <p:nvPr/>
        </p:nvSpPr>
        <p:spPr bwMode="auto">
          <a:xfrm>
            <a:off x="228600" y="6477000"/>
            <a:ext cx="3276600" cy="36933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 dirty="0"/>
              <a:t>Template contributed by </a:t>
            </a:r>
            <a:r>
              <a:rPr lang="en-US" sz="900" dirty="0" smtClean="0"/>
              <a:t>Nathan Hancock</a:t>
            </a:r>
          </a:p>
          <a:p>
            <a:pPr eaLnBrk="1" hangingPunct="1"/>
            <a:r>
              <a:rPr lang="en-US" sz="900" dirty="0"/>
              <a:t>a</a:t>
            </a:r>
            <a:r>
              <a:rPr lang="en-US" sz="900" dirty="0" smtClean="0"/>
              <a:t>nd modified by Zachary King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138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Backcrosses to G00-3213</a:t>
            </a:r>
            <a:br>
              <a:rPr lang="en-US" dirty="0" smtClean="0"/>
            </a:br>
            <a:r>
              <a:rPr lang="en-US" dirty="0" smtClean="0"/>
              <a:t>for Potential </a:t>
            </a:r>
            <a:r>
              <a:rPr lang="en-US" dirty="0" err="1" smtClean="0"/>
              <a:t>Germplasm</a:t>
            </a:r>
            <a:r>
              <a:rPr lang="en-US" dirty="0" smtClean="0"/>
              <a:t> Releases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04800" y="1524000"/>
          <a:ext cx="8763000" cy="406193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423052"/>
                <a:gridCol w="1647743"/>
                <a:gridCol w="3916120"/>
                <a:gridCol w="1776085"/>
              </a:tblGrid>
              <a:tr h="5796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Confirmed Gene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Plant Introduction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Selected with Resistance and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 or SNP Markers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87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i="1" u="none" strike="noStrike" dirty="0">
                          <a:effectLst/>
                        </a:rPr>
                        <a:t>Rpp1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L85-2378</a:t>
                      </a:r>
                      <a:endParaRPr lang="tr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Yes/Both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r>
                        <a:rPr lang="en-US" sz="1400" u="none" strike="noStrike" baseline="-25000" dirty="0" smtClean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sz="1400" u="none" strike="noStrike" kern="120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2:3</a:t>
                      </a:r>
                      <a:endParaRPr lang="en-US" sz="1400" u="none" strike="noStrike" kern="120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307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Rpp1-</a:t>
                      </a:r>
                      <a:r>
                        <a:rPr lang="en-US" sz="1400" b="1" i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b</a:t>
                      </a:r>
                      <a:endParaRPr lang="en-US" sz="1400" b="1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PI 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594538A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Will Select</a:t>
                      </a:r>
                      <a:r>
                        <a:rPr lang="en-US" sz="1400" b="1" u="none" strike="noStrike" baseline="0" dirty="0" smtClean="0">
                          <a:solidFill>
                            <a:srgbClr val="FF0000"/>
                          </a:solidFill>
                          <a:effectLst/>
                        </a:rPr>
                        <a:t> with SNP Marker(s)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F</a:t>
                      </a:r>
                      <a:r>
                        <a:rPr lang="en-US" sz="1400" b="1" u="none" strike="noStrike" kern="1200" baseline="-250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; BC</a:t>
                      </a:r>
                      <a:r>
                        <a:rPr lang="en-US" sz="1400" b="1" u="none" strike="noStrike" kern="1200" baseline="-250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F</a:t>
                      </a:r>
                      <a:r>
                        <a:rPr lang="en-US" sz="1400" b="1" u="none" strike="noStrike" kern="1200" baseline="-250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 Greenhouse 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407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i="1" u="none" strike="noStrike" dirty="0">
                          <a:effectLst/>
                        </a:rPr>
                        <a:t>Rpp2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PI 230970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 smtClean="0">
                          <a:effectLst/>
                        </a:rPr>
                        <a:t>Yes/Both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r>
                        <a:rPr lang="en-US" sz="1400" u="none" strike="noStrike" baseline="-25000" dirty="0" smtClean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sz="1400" u="none" strike="noStrike" kern="120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2:3</a:t>
                      </a:r>
                      <a:endParaRPr lang="en-US" sz="1400" u="none" strike="noStrike" kern="120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397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i="1" u="none" strike="noStrike" dirty="0">
                          <a:effectLst/>
                        </a:rPr>
                        <a:t>Rpp3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u="none" strike="noStrike" dirty="0">
                          <a:effectLst/>
                        </a:rPr>
                        <a:t>PI </a:t>
                      </a:r>
                      <a:r>
                        <a:rPr lang="tr-TR" sz="1400" u="none" strike="noStrike" dirty="0" smtClean="0">
                          <a:effectLst/>
                        </a:rPr>
                        <a:t>462312</a:t>
                      </a:r>
                      <a:endParaRPr lang="tr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 smtClean="0">
                          <a:effectLst/>
                        </a:rPr>
                        <a:t>Yes/Both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r>
                        <a:rPr lang="en-US" sz="1400" u="none" strike="noStrike" baseline="-25000" dirty="0" smtClean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sz="1400" u="none" strike="noStrike" kern="120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2:3</a:t>
                      </a:r>
                      <a:endParaRPr lang="en-US" sz="1400" u="none" strike="noStrike" kern="120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7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i="1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Rpp</a:t>
                      </a:r>
                      <a:r>
                        <a:rPr lang="en-US" sz="1400" i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?’</a:t>
                      </a:r>
                      <a:r>
                        <a:rPr lang="en-US" sz="1400" i="1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Hyuuga</a:t>
                      </a:r>
                      <a:r>
                        <a:rPr lang="en-US" sz="1400" i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 sz="1400" i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PI506764‘Hyuuga’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 (Marker for </a:t>
                      </a:r>
                      <a:r>
                        <a:rPr lang="en-US" sz="1400" i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Rpp3 </a:t>
                      </a:r>
                      <a:r>
                        <a:rPr lang="en-US" sz="140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40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1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Rpp5</a:t>
                      </a:r>
                      <a:r>
                        <a:rPr lang="en-US" sz="140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r>
                        <a:rPr lang="en-US" sz="1400" u="none" strike="noStrike" baseline="-25000" dirty="0" smtClean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sz="1400" u="none" strike="noStrike" kern="120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2:3</a:t>
                      </a:r>
                      <a:endParaRPr lang="en-US" sz="1400" u="none" strike="noStrike" kern="120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7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i="1" u="none" strike="noStrike" dirty="0">
                          <a:effectLst/>
                        </a:rPr>
                        <a:t>Rpp4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u="none" strike="noStrike" dirty="0">
                          <a:effectLst/>
                        </a:rPr>
                        <a:t>PI </a:t>
                      </a:r>
                      <a:r>
                        <a:rPr lang="tr-TR" sz="1400" u="none" strike="noStrike" dirty="0" smtClean="0">
                          <a:effectLst/>
                        </a:rPr>
                        <a:t>459025B</a:t>
                      </a:r>
                      <a:endParaRPr lang="tr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 smtClean="0">
                          <a:effectLst/>
                        </a:rPr>
                        <a:t>Yes/Both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r>
                        <a:rPr lang="en-US" sz="1400" u="none" strike="noStrike" baseline="-25000" dirty="0" smtClean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sz="1400" u="none" strike="noStrike" kern="120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2:3</a:t>
                      </a:r>
                      <a:endParaRPr lang="en-US" sz="1400" u="none" strike="noStrike" kern="120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i="1" u="none" strike="noStrike">
                          <a:effectLst/>
                        </a:rPr>
                        <a:t>Rpp5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u="none" strike="noStrike" dirty="0">
                          <a:effectLst/>
                        </a:rPr>
                        <a:t>PI </a:t>
                      </a:r>
                      <a:r>
                        <a:rPr lang="tr-TR" sz="1400" u="none" strike="noStrike" dirty="0" smtClean="0">
                          <a:effectLst/>
                        </a:rPr>
                        <a:t>200487</a:t>
                      </a:r>
                      <a:endParaRPr lang="tr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baseline="0" dirty="0" smtClean="0">
                          <a:effectLst/>
                        </a:rPr>
                        <a:t>Yes/SNP Marker Only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BC</a:t>
                      </a:r>
                      <a:r>
                        <a:rPr lang="en-US" sz="1400" u="none" strike="noStrike" baseline="-25000" dirty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en-US" sz="14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sz="1400" u="none" strike="noStrike" kern="120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2:3</a:t>
                      </a:r>
                      <a:endParaRPr lang="en-US" sz="1400" u="none" strike="noStrike" kern="120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Rpp6</a:t>
                      </a:r>
                      <a:endParaRPr lang="en-US" sz="1400" b="1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PI </a:t>
                      </a:r>
                      <a:r>
                        <a:rPr lang="fr-FR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567102B</a:t>
                      </a:r>
                      <a:endParaRPr lang="fr-FR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Yes/Both</a:t>
                      </a:r>
                    </a:p>
                    <a:p>
                      <a:pPr algn="ctr" fontAlgn="ctr"/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SNP GSM213 Gm_7,515,726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BC</a:t>
                      </a:r>
                      <a:r>
                        <a:rPr lang="en-US" sz="1400" b="1" u="none" strike="noStrike" kern="1200" baseline="-250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 F</a:t>
                      </a:r>
                      <a:r>
                        <a:rPr lang="en-US" sz="1400" b="1" u="none" strike="noStrike" kern="1200" baseline="-250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; BC</a:t>
                      </a:r>
                      <a:r>
                        <a:rPr lang="en-US" sz="1400" b="1" u="none" strike="noStrike" kern="1200" baseline="-250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F</a:t>
                      </a:r>
                      <a:r>
                        <a:rPr lang="en-US" sz="1400" b="1" u="none" strike="noStrike" kern="1200" baseline="-250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1" u="none" strike="noStrike" kern="1200" baseline="-250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28600" y="5791200"/>
            <a:ext cx="8763000" cy="8309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 fontAlgn="ctr"/>
            <a:r>
              <a:rPr lang="en-US" sz="1600" b="1" dirty="0" smtClean="0">
                <a:solidFill>
                  <a:srgbClr val="FF0000"/>
                </a:solidFill>
                <a:latin typeface="Calibri"/>
              </a:rPr>
              <a:t>	Those </a:t>
            </a:r>
            <a:r>
              <a:rPr lang="en-US" sz="1600" b="1" dirty="0">
                <a:solidFill>
                  <a:srgbClr val="FF0000"/>
                </a:solidFill>
                <a:latin typeface="Calibri"/>
              </a:rPr>
              <a:t>in red will not be completed during my dissertation, but are an extra effort to provide additional rust resistance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</a:rPr>
              <a:t>resources.  We should add the source of </a:t>
            </a:r>
            <a:r>
              <a:rPr lang="en-US" sz="1600" b="1" i="1" dirty="0" smtClean="0">
                <a:solidFill>
                  <a:srgbClr val="FF0000"/>
                </a:solidFill>
                <a:latin typeface="Calibri"/>
              </a:rPr>
              <a:t>rpp2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</a:rPr>
              <a:t>PI224270 which was Immune/RB in Griffin greenhouse.  I am not </a:t>
            </a:r>
            <a:r>
              <a:rPr lang="en-US" sz="1600" b="1" dirty="0">
                <a:solidFill>
                  <a:srgbClr val="FF0000"/>
                </a:solidFill>
                <a:latin typeface="Calibri"/>
              </a:rPr>
              <a:t>sure about PI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</a:rPr>
              <a:t>200456 (r</a:t>
            </a:r>
            <a:r>
              <a:rPr lang="en-US" sz="1600" b="1" i="1" dirty="0" smtClean="0">
                <a:solidFill>
                  <a:srgbClr val="FF0000"/>
                </a:solidFill>
                <a:latin typeface="Calibri"/>
              </a:rPr>
              <a:t>pp5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</a:rPr>
              <a:t>).</a:t>
            </a:r>
            <a:endParaRPr lang="en-US" sz="1600" b="1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751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6" y="1675179"/>
            <a:ext cx="2853929" cy="2148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Germplasm Release of NILs</a:t>
            </a:r>
            <a:endParaRPr lang="en-US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503859" y="1678423"/>
            <a:ext cx="1800258" cy="3231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sz="1500" b="1" dirty="0" smtClean="0"/>
              <a:t>G00-3213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297297" y="1687606"/>
            <a:ext cx="2951103" cy="2148840"/>
            <a:chOff x="3297297" y="1687606"/>
            <a:chExt cx="2951103" cy="214884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297" y="1687606"/>
              <a:ext cx="2853928" cy="2148840"/>
            </a:xfrm>
            <a:prstGeom prst="rect">
              <a:avLst/>
            </a:prstGeom>
          </p:spPr>
        </p:pic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4355709" y="1687606"/>
              <a:ext cx="1892691" cy="3231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 algn="ctr">
                <a:spcBef>
                  <a:spcPct val="20000"/>
                </a:spcBef>
                <a:buFontTx/>
                <a:buNone/>
                <a:defRPr sz="1400">
                  <a:ea typeface="ＭＳ Ｐゴシック" charset="0"/>
                </a:defRPr>
              </a:lvl1pPr>
              <a:lvl2pPr>
                <a:defRPr>
                  <a:ea typeface="ＭＳ Ｐゴシック" charset="0"/>
                </a:defRPr>
              </a:lvl2pPr>
              <a:lvl3pPr>
                <a:defRPr>
                  <a:ea typeface="ＭＳ Ｐゴシック" charset="0"/>
                </a:defRPr>
              </a:lvl3pPr>
              <a:lvl4pPr>
                <a:defRPr>
                  <a:ea typeface="ＭＳ Ｐゴシック" charset="0"/>
                </a:defRPr>
              </a:lvl4pPr>
              <a:lvl5pPr>
                <a:defRPr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9pPr>
            </a:lstStyle>
            <a:p>
              <a:pPr algn="l"/>
              <a:r>
                <a:rPr lang="en-US" sz="1500" b="1" dirty="0" smtClean="0"/>
                <a:t>G00-3213</a:t>
              </a:r>
              <a:r>
                <a:rPr lang="en-US" sz="1500" b="1" i="1" dirty="0" smtClean="0"/>
                <a:t>Rpp1</a:t>
              </a:r>
              <a:r>
                <a:rPr lang="en-US" sz="1500" b="1" dirty="0" smtClean="0"/>
                <a:t>    </a:t>
              </a:r>
              <a:endParaRPr lang="en-US" sz="1500" b="1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253425" y="1678423"/>
            <a:ext cx="2966775" cy="2176068"/>
            <a:chOff x="6253425" y="1678423"/>
            <a:chExt cx="2966775" cy="217606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425" y="1705651"/>
              <a:ext cx="2853928" cy="2148840"/>
            </a:xfrm>
            <a:prstGeom prst="rect">
              <a:avLst/>
            </a:prstGeom>
          </p:spPr>
        </p:pic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7516223" y="1678423"/>
              <a:ext cx="1703977" cy="3231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 algn="ctr">
                <a:spcBef>
                  <a:spcPct val="20000"/>
                </a:spcBef>
                <a:buFontTx/>
                <a:buNone/>
                <a:defRPr sz="1400">
                  <a:ea typeface="ＭＳ Ｐゴシック" charset="0"/>
                </a:defRPr>
              </a:lvl1pPr>
              <a:lvl2pPr>
                <a:defRPr>
                  <a:ea typeface="ＭＳ Ｐゴシック" charset="0"/>
                </a:defRPr>
              </a:lvl2pPr>
              <a:lvl3pPr>
                <a:defRPr>
                  <a:ea typeface="ＭＳ Ｐゴシック" charset="0"/>
                </a:defRPr>
              </a:lvl3pPr>
              <a:lvl4pPr>
                <a:defRPr>
                  <a:ea typeface="ＭＳ Ｐゴシック" charset="0"/>
                </a:defRPr>
              </a:lvl4pPr>
              <a:lvl5pPr>
                <a:defRPr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9pPr>
            </a:lstStyle>
            <a:p>
              <a:pPr algn="l"/>
              <a:r>
                <a:rPr lang="en-US" sz="1500" b="1" dirty="0" smtClean="0"/>
                <a:t>G00-3213</a:t>
              </a:r>
              <a:r>
                <a:rPr lang="en-US" sz="1500" b="1" i="1" dirty="0" smtClean="0"/>
                <a:t>Rpp2</a:t>
              </a:r>
              <a:r>
                <a:rPr lang="en-US" sz="1500" b="1" dirty="0" smtClean="0"/>
                <a:t> </a:t>
              </a:r>
              <a:endParaRPr lang="en-US" sz="1500" b="1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9307" y="3972228"/>
            <a:ext cx="2964809" cy="2199972"/>
            <a:chOff x="339307" y="3972228"/>
            <a:chExt cx="2964809" cy="219997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07" y="4023360"/>
              <a:ext cx="2853928" cy="2148840"/>
            </a:xfrm>
            <a:prstGeom prst="rect">
              <a:avLst/>
            </a:prstGeom>
          </p:spPr>
        </p:pic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1503858" y="3972228"/>
              <a:ext cx="1800258" cy="3231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 algn="ctr">
                <a:spcBef>
                  <a:spcPct val="20000"/>
                </a:spcBef>
                <a:buFontTx/>
                <a:buNone/>
                <a:defRPr sz="1400">
                  <a:ea typeface="ＭＳ Ｐゴシック" charset="0"/>
                </a:defRPr>
              </a:lvl1pPr>
              <a:lvl2pPr>
                <a:defRPr>
                  <a:ea typeface="ＭＳ Ｐゴシック" charset="0"/>
                </a:defRPr>
              </a:lvl2pPr>
              <a:lvl3pPr>
                <a:defRPr>
                  <a:ea typeface="ＭＳ Ｐゴシック" charset="0"/>
                </a:defRPr>
              </a:lvl3pPr>
              <a:lvl4pPr>
                <a:defRPr>
                  <a:ea typeface="ＭＳ Ｐゴシック" charset="0"/>
                </a:defRPr>
              </a:lvl4pPr>
              <a:lvl5pPr>
                <a:defRPr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9pPr>
            </a:lstStyle>
            <a:p>
              <a:pPr algn="l"/>
              <a:r>
                <a:rPr lang="en-US" sz="1500" b="1" dirty="0" smtClean="0"/>
                <a:t>G00-3213</a:t>
              </a:r>
              <a:r>
                <a:rPr lang="en-US" sz="1500" b="1" i="1" dirty="0" smtClean="0"/>
                <a:t>Rpp3</a:t>
              </a:r>
              <a:endParaRPr lang="en-US" sz="1500" b="1" i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13574" y="3972227"/>
            <a:ext cx="2869970" cy="2197950"/>
            <a:chOff x="3313574" y="3972227"/>
            <a:chExt cx="2869970" cy="219795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574" y="4021337"/>
              <a:ext cx="2853928" cy="2148840"/>
            </a:xfrm>
            <a:prstGeom prst="rect">
              <a:avLst/>
            </a:prstGeom>
          </p:spPr>
        </p:pic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4383286" y="3972227"/>
              <a:ext cx="1800258" cy="3231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 algn="ctr">
                <a:spcBef>
                  <a:spcPct val="20000"/>
                </a:spcBef>
                <a:buFontTx/>
                <a:buNone/>
                <a:defRPr sz="1400">
                  <a:ea typeface="ＭＳ Ｐゴシック" charset="0"/>
                </a:defRPr>
              </a:lvl1pPr>
              <a:lvl2pPr>
                <a:defRPr>
                  <a:ea typeface="ＭＳ Ｐゴシック" charset="0"/>
                </a:defRPr>
              </a:lvl2pPr>
              <a:lvl3pPr>
                <a:defRPr>
                  <a:ea typeface="ＭＳ Ｐゴシック" charset="0"/>
                </a:defRPr>
              </a:lvl3pPr>
              <a:lvl4pPr>
                <a:defRPr>
                  <a:ea typeface="ＭＳ Ｐゴシック" charset="0"/>
                </a:defRPr>
              </a:lvl4pPr>
              <a:lvl5pPr>
                <a:defRPr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ea typeface="ＭＳ Ｐゴシック" charset="0"/>
                </a:defRPr>
              </a:lvl9pPr>
            </a:lstStyle>
            <a:p>
              <a:pPr algn="l"/>
              <a:r>
                <a:rPr lang="en-US" sz="1500" b="1" dirty="0" smtClean="0"/>
                <a:t>G00-3213</a:t>
              </a:r>
              <a:r>
                <a:rPr lang="en-US" sz="1500" b="1" i="1" dirty="0" smtClean="0"/>
                <a:t>Rpp4</a:t>
              </a:r>
              <a:endParaRPr lang="en-US" sz="1500" b="1" i="1" dirty="0"/>
            </a:p>
          </p:txBody>
        </p:sp>
      </p:grp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339306" y="6266033"/>
            <a:ext cx="1800258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r>
              <a:rPr lang="en-US" sz="1800" b="1" dirty="0" smtClean="0"/>
              <a:t>Bar = 1 mm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67996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Tightly Linked Breeder Friendly KASP SNP Markers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29"/>
          <a:stretch/>
        </p:blipFill>
        <p:spPr>
          <a:xfrm>
            <a:off x="598743" y="1447800"/>
            <a:ext cx="2501900" cy="2590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66"/>
          <a:stretch/>
        </p:blipFill>
        <p:spPr>
          <a:xfrm>
            <a:off x="5803900" y="1430901"/>
            <a:ext cx="2501900" cy="2610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66"/>
          <a:stretch/>
        </p:blipFill>
        <p:spPr>
          <a:xfrm>
            <a:off x="598743" y="4114800"/>
            <a:ext cx="2501900" cy="2610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17"/>
          <a:stretch/>
        </p:blipFill>
        <p:spPr>
          <a:xfrm>
            <a:off x="5803900" y="4164723"/>
            <a:ext cx="2501900" cy="2617077"/>
          </a:xfrm>
          <a:prstGeom prst="rect">
            <a:avLst/>
          </a:prstGeom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458543" y="2574539"/>
            <a:ext cx="748958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b="1" i="1" dirty="0" smtClean="0"/>
              <a:t>Rpp1</a:t>
            </a:r>
            <a:endParaRPr lang="en-US" b="1" i="1" dirty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995359" y="1828800"/>
            <a:ext cx="1230077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b="1" dirty="0" smtClean="0"/>
              <a:t>Susceptible</a:t>
            </a:r>
            <a:endParaRPr lang="en-US" b="1" dirty="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7480642" y="3505200"/>
            <a:ext cx="748958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b="1" i="1" dirty="0" smtClean="0"/>
              <a:t>Rpp2</a:t>
            </a:r>
            <a:endParaRPr lang="en-US" b="1" i="1" dirty="0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017458" y="1694477"/>
            <a:ext cx="1230077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b="1" dirty="0" smtClean="0"/>
              <a:t>Susceptible</a:t>
            </a:r>
            <a:endParaRPr lang="en-US" b="1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67251" y="4343314"/>
            <a:ext cx="868875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b="1" i="1" dirty="0" smtClean="0"/>
              <a:t>Rpp3</a:t>
            </a:r>
            <a:endParaRPr lang="en-US" b="1" i="1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828800" y="5943600"/>
            <a:ext cx="1427027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b="1" dirty="0" smtClean="0"/>
              <a:t>Susceptible</a:t>
            </a:r>
            <a:endParaRPr lang="en-US" b="1" dirty="0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096000" y="4419600"/>
            <a:ext cx="868875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b="1" i="1" dirty="0" smtClean="0"/>
              <a:t>Rpp4</a:t>
            </a:r>
            <a:endParaRPr lang="en-US" b="1" i="1" dirty="0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439803" y="6219423"/>
            <a:ext cx="1427027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ctr">
              <a:spcBef>
                <a:spcPct val="20000"/>
              </a:spcBef>
              <a:buFontTx/>
              <a:buNone/>
              <a:defRPr sz="1400">
                <a:ea typeface="ＭＳ Ｐゴシック" charset="0"/>
              </a:defRPr>
            </a:lvl1pPr>
            <a:lvl2pPr>
              <a:defRPr>
                <a:ea typeface="ＭＳ Ｐゴシック" charset="0"/>
              </a:defRPr>
            </a:lvl2pPr>
            <a:lvl3pPr>
              <a:defRPr>
                <a:ea typeface="ＭＳ Ｐゴシック" charset="0"/>
              </a:defRPr>
            </a:lvl3pPr>
            <a:lvl4pPr>
              <a:defRPr>
                <a:ea typeface="ＭＳ Ｐゴシック" charset="0"/>
              </a:defRPr>
            </a:lvl4pPr>
            <a:lvl5pPr>
              <a:defRPr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9pPr>
          </a:lstStyle>
          <a:p>
            <a:pPr algn="l"/>
            <a:r>
              <a:rPr lang="en-US" b="1" dirty="0" smtClean="0"/>
              <a:t>Susceptible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546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Fighting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 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Rusty Beans 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with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 </a:t>
            </a:r>
            <a:r>
              <a:rPr lang="en-US" sz="2800" kern="1200" dirty="0" smtClean="0">
                <a:ln w="3175">
                  <a:solidFill>
                    <a:schemeClr val="tx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New Genes</a:t>
            </a:r>
            <a:endParaRPr lang="en-US" sz="2800" dirty="0"/>
          </a:p>
        </p:txBody>
      </p:sp>
      <p:pic>
        <p:nvPicPr>
          <p:cNvPr id="6" name="Picture 5" descr="2013-11-08 09.43.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1650" y="1600200"/>
            <a:ext cx="3562350" cy="4749800"/>
          </a:xfrm>
          <a:prstGeom prst="rect">
            <a:avLst/>
          </a:prstGeom>
          <a:effectLst>
            <a:softEdge rad="368300"/>
          </a:effectLst>
        </p:spPr>
      </p:pic>
      <p:sp>
        <p:nvSpPr>
          <p:cNvPr id="9" name="Rectangle 8"/>
          <p:cNvSpPr/>
          <p:nvPr/>
        </p:nvSpPr>
        <p:spPr>
          <a:xfrm>
            <a:off x="457199" y="3184267"/>
            <a:ext cx="5614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dirty="0" smtClean="0">
                <a:solidFill>
                  <a:srgbClr val="008000"/>
                </a:solidFill>
                <a:latin typeface="+mn-lt"/>
              </a:rPr>
              <a:t>Fighting an ever evolving pathogen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2209800"/>
            <a:ext cx="5614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dirty="0" smtClean="0">
                <a:solidFill>
                  <a:srgbClr val="008000"/>
                </a:solidFill>
                <a:latin typeface="+mn-lt"/>
              </a:rPr>
              <a:t>New genes as </a:t>
            </a:r>
            <a:r>
              <a:rPr lang="en-US" b="1" dirty="0">
                <a:solidFill>
                  <a:srgbClr val="008000"/>
                </a:solidFill>
                <a:latin typeface="+mn-lt"/>
              </a:rPr>
              <a:t>a key </a:t>
            </a:r>
            <a:r>
              <a:rPr lang="en-US" b="1" dirty="0" smtClean="0">
                <a:solidFill>
                  <a:srgbClr val="008000"/>
                </a:solidFill>
                <a:latin typeface="+mn-lt"/>
              </a:rPr>
              <a:t>tool for breeding in the public and private sectors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731" y="3974068"/>
            <a:ext cx="5614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dirty="0" smtClean="0">
                <a:solidFill>
                  <a:srgbClr val="008000"/>
                </a:solidFill>
                <a:latin typeface="+mn-lt"/>
              </a:rPr>
              <a:t>Mapping and assessment of new </a:t>
            </a:r>
            <a:r>
              <a:rPr lang="en-US" b="1" i="1" dirty="0" smtClean="0">
                <a:solidFill>
                  <a:srgbClr val="008000"/>
                </a:solidFill>
                <a:latin typeface="+mn-lt"/>
              </a:rPr>
              <a:t>Rpp </a:t>
            </a:r>
            <a:r>
              <a:rPr lang="en-US" b="1" dirty="0" smtClean="0">
                <a:solidFill>
                  <a:srgbClr val="008000"/>
                </a:solidFill>
                <a:latin typeface="+mn-lt"/>
              </a:rPr>
              <a:t>genes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925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Putative Resistance </a:t>
            </a:r>
            <a:r>
              <a:rPr lang="en-US" dirty="0" smtClean="0"/>
              <a:t>Sources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110 </a:t>
            </a:r>
            <a:r>
              <a:rPr lang="en-US" sz="2400" dirty="0"/>
              <a:t>unique </a:t>
            </a:r>
            <a:r>
              <a:rPr lang="en-US" sz="2400" dirty="0" smtClean="0"/>
              <a:t>mapping populations </a:t>
            </a:r>
            <a:r>
              <a:rPr lang="en-US" sz="2400" dirty="0"/>
              <a:t>screened </a:t>
            </a:r>
            <a:endParaRPr lang="en-US" sz="2400" dirty="0" smtClean="0"/>
          </a:p>
          <a:p>
            <a:pPr lvl="1"/>
            <a:r>
              <a:rPr lang="en-US" sz="2000" dirty="0" smtClean="0"/>
              <a:t>Susceptible cultivar x resistant </a:t>
            </a:r>
            <a:r>
              <a:rPr lang="en-US" sz="2000" dirty="0"/>
              <a:t>plant </a:t>
            </a:r>
            <a:r>
              <a:rPr lang="en-US" sz="2000" dirty="0" smtClean="0"/>
              <a:t>introduction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56% </a:t>
            </a:r>
            <a:r>
              <a:rPr lang="en-US" sz="2000" b="1" i="1" dirty="0" smtClean="0">
                <a:solidFill>
                  <a:srgbClr val="FF0000"/>
                </a:solidFill>
              </a:rPr>
              <a:t>Rpp3</a:t>
            </a:r>
            <a:r>
              <a:rPr lang="en-US" sz="2000" b="1" dirty="0" smtClean="0">
                <a:solidFill>
                  <a:srgbClr val="FF0000"/>
                </a:solidFill>
              </a:rPr>
              <a:t>, over a dozen </a:t>
            </a:r>
            <a:r>
              <a:rPr lang="en-US" sz="2000" b="1" i="1" dirty="0" smtClean="0">
                <a:solidFill>
                  <a:srgbClr val="FF0000"/>
                </a:solidFill>
              </a:rPr>
              <a:t>Rpp6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sz="2000" dirty="0" smtClean="0"/>
              <a:t>Collaborating to </a:t>
            </a:r>
            <a:r>
              <a:rPr lang="en-US" sz="2000" dirty="0" smtClean="0"/>
              <a:t>phenotype PIs</a:t>
            </a:r>
            <a:endParaRPr lang="en-US" sz="2000" dirty="0" smtClean="0"/>
          </a:p>
          <a:p>
            <a:pPr lvl="2"/>
            <a:r>
              <a:rPr lang="en-US" sz="2000" dirty="0" smtClean="0"/>
              <a:t>Use of USDA </a:t>
            </a:r>
            <a:r>
              <a:rPr lang="en-US" sz="2000" dirty="0" smtClean="0"/>
              <a:t>rust isolate panel</a:t>
            </a:r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Putative </a:t>
            </a:r>
            <a:r>
              <a:rPr lang="en-US" sz="2400" dirty="0"/>
              <a:t>new resistance </a:t>
            </a:r>
            <a:r>
              <a:rPr lang="en-US" sz="2400" dirty="0" smtClean="0"/>
              <a:t>genes</a:t>
            </a:r>
            <a:endParaRPr lang="en-US" sz="2400" dirty="0"/>
          </a:p>
          <a:p>
            <a:pPr lvl="1"/>
            <a:r>
              <a:rPr lang="en-US" sz="2000" dirty="0" smtClean="0"/>
              <a:t>3.5% of plant introductions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10-15 years ago… a lifetime of work</a:t>
            </a:r>
          </a:p>
        </p:txBody>
      </p:sp>
    </p:spTree>
    <p:extLst>
      <p:ext uri="{BB962C8B-B14F-4D97-AF65-F5344CB8AC3E}">
        <p14:creationId xmlns:p14="http://schemas.microsoft.com/office/powerpoint/2010/main" val="10837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 smtClean="0"/>
              <a:t>Identifying </a:t>
            </a:r>
            <a:r>
              <a:rPr lang="en-US" sz="3000" dirty="0"/>
              <a:t>Novel </a:t>
            </a:r>
            <a:r>
              <a:rPr lang="en-US" sz="3000" i="1" dirty="0" smtClean="0"/>
              <a:t>Rpp </a:t>
            </a:r>
            <a:r>
              <a:rPr lang="en-US" sz="3000" dirty="0" smtClean="0"/>
              <a:t>Loci: “Champions”</a:t>
            </a:r>
            <a:endParaRPr lang="en-US" sz="3000" b="1" i="1" dirty="0" smtClean="0">
              <a:solidFill>
                <a:srgbClr val="003366"/>
              </a:solidFill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700" dirty="0" smtClean="0"/>
              <a:t>110 </a:t>
            </a:r>
            <a:r>
              <a:rPr lang="en-US" sz="2700" dirty="0"/>
              <a:t>crosses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Arial" charset="0"/>
              </a:rPr>
              <a:t>2006 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– 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2014</a:t>
            </a:r>
            <a:endParaRPr lang="en-US" dirty="0">
              <a:solidFill>
                <a:srgbClr val="000000"/>
              </a:solidFill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Susceptible x r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esistant</a:t>
            </a:r>
            <a:endParaRPr lang="en-US" dirty="0">
              <a:solidFill>
                <a:srgbClr val="000000"/>
              </a:solidFill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800" dirty="0" smtClean="0">
              <a:solidFill>
                <a:srgbClr val="000000"/>
              </a:solidFill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800" dirty="0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700" dirty="0" smtClean="0"/>
              <a:t>240 F</a:t>
            </a:r>
            <a:r>
              <a:rPr lang="en-US" sz="2700" baseline="-25000" dirty="0" smtClean="0"/>
              <a:t>2</a:t>
            </a:r>
            <a:r>
              <a:rPr lang="en-US" sz="2700" dirty="0" smtClean="0"/>
              <a:t> </a:t>
            </a:r>
            <a:r>
              <a:rPr lang="en-US" sz="2700" dirty="0"/>
              <a:t>plants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Arial" charset="0"/>
              </a:rPr>
              <a:t>14 dpi phenotype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Bulk segregant analysis</a:t>
            </a:r>
          </a:p>
          <a:p>
            <a:pPr lvl="1" eaLnBrk="1" hangingPunct="1">
              <a:lnSpc>
                <a:spcPct val="90000"/>
              </a:lnSpc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6" name="Picture 5" descr="C:\Documents and Settings\Gina Rowan\Desktop\Donna\IMG_417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524000"/>
            <a:ext cx="3776472" cy="25176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6" descr="C:\Documents and Settings\Gina Rowan\Desktop\Donna\IMG_417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3771900" cy="2514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0" y="6459379"/>
            <a:ext cx="3810000" cy="246221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 smtClean="0"/>
              <a:t>Griffin, GA		Photos: Donna Harris</a:t>
            </a:r>
            <a:endParaRPr lang="en-US" sz="1000" dirty="0"/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 rot="5400000">
            <a:off x="2284678" y="3239822"/>
            <a:ext cx="762000" cy="327557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/>
          <a:p>
            <a:pPr defTabSz="455613">
              <a:lnSpc>
                <a:spcPts val="200"/>
              </a:lnSpc>
              <a:spcBef>
                <a:spcPts val="600"/>
              </a:spcBef>
            </a:pPr>
            <a:endParaRPr lang="en-US" sz="1600" b="1" dirty="0">
              <a:solidFill>
                <a:srgbClr val="008000"/>
              </a:solidFill>
              <a:latin typeface="Helvetica"/>
              <a:ea typeface="ＭＳ Ｐゴシック" charset="0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2114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405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618308"/>
            <a:ext cx="7848600" cy="523969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10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304800" y="1661755"/>
            <a:ext cx="8077200" cy="1077218"/>
          </a:xfrm>
          <a:solidFill>
            <a:schemeClr val="bg1">
              <a:alpha val="42000"/>
            </a:schemeClr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l"/>
            <a:r>
              <a:rPr lang="en-US" sz="3200" kern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+mn-ea"/>
                <a:cs typeface="Arial Rounded MT Bold"/>
              </a:rPr>
              <a:t>Fighting</a:t>
            </a:r>
            <a:r>
              <a:rPr lang="en-US" sz="3200" kern="1200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+mn-ea"/>
                <a:cs typeface="Arial Rounded MT Bold"/>
              </a:rPr>
              <a:t> </a:t>
            </a:r>
            <a:r>
              <a:rPr lang="en-US" sz="3200" kern="1200" dirty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+mn-ea"/>
                <a:cs typeface="Arial Rounded MT Bold"/>
              </a:rPr>
              <a:t>Rusty Beans </a:t>
            </a:r>
            <a:r>
              <a:rPr lang="en-US" sz="3200" kern="1200" dirty="0" smtClean="0">
                <a:ln w="3175">
                  <a:solidFill>
                    <a:schemeClr val="tx1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+mn-ea"/>
                <a:cs typeface="Arial Rounded MT Bold"/>
              </a:rPr>
              <a:t>with </a:t>
            </a:r>
            <a:r>
              <a:rPr lang="en-US" sz="3200" kern="1200" dirty="0" smtClean="0">
                <a:ln w="3175">
                  <a:solidFill>
                    <a:schemeClr val="tx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Putatively </a:t>
            </a:r>
            <a:r>
              <a:rPr lang="en-US" sz="3200" kern="1200" dirty="0">
                <a:ln w="3175">
                  <a:solidFill>
                    <a:schemeClr val="tx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New </a:t>
            </a:r>
            <a:r>
              <a:rPr lang="en-US" sz="3200" kern="1200" dirty="0" smtClean="0">
                <a:ln w="3175">
                  <a:solidFill>
                    <a:schemeClr val="tx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+mn-ea"/>
                <a:cs typeface="Arial Rounded MT Bold"/>
              </a:rPr>
              <a:t>Green Genes</a:t>
            </a:r>
            <a:endParaRPr lang="en-US" sz="3200" kern="1200" dirty="0">
              <a:ln w="3175">
                <a:solidFill>
                  <a:schemeClr val="tx1"/>
                </a:solidFill>
              </a:ln>
              <a:solidFill>
                <a:srgbClr val="008000"/>
              </a:solidFill>
              <a:effectLst>
                <a:outerShdw blurRad="38100" dist="38100" dir="2700000" algn="tl">
                  <a:srgbClr val="DDDDDD"/>
                </a:outerShdw>
              </a:effectLst>
              <a:ea typeface="+mn-ea"/>
              <a:cs typeface="Arial Rounded MT Bold"/>
            </a:endParaRPr>
          </a:p>
        </p:txBody>
      </p:sp>
      <p:grpSp>
        <p:nvGrpSpPr>
          <p:cNvPr id="16" name="Group 9"/>
          <p:cNvGrpSpPr>
            <a:grpSpLocks/>
          </p:cNvGrpSpPr>
          <p:nvPr/>
        </p:nvGrpSpPr>
        <p:grpSpPr bwMode="auto">
          <a:xfrm>
            <a:off x="228600" y="76200"/>
            <a:ext cx="4602162" cy="1524000"/>
            <a:chOff x="-79244" y="5181600"/>
            <a:chExt cx="4602036" cy="1524000"/>
          </a:xfrm>
        </p:grpSpPr>
        <p:sp>
          <p:nvSpPr>
            <p:cNvPr id="17" name="Text Box 24"/>
            <p:cNvSpPr txBox="1">
              <a:spLocks noChangeArrowheads="1"/>
            </p:cNvSpPr>
            <p:nvPr/>
          </p:nvSpPr>
          <p:spPr bwMode="auto">
            <a:xfrm>
              <a:off x="73152" y="6397625"/>
              <a:ext cx="4270258" cy="3079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Institute </a:t>
              </a:r>
              <a:r>
                <a:rPr lang="en-US" sz="1400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of Plant </a:t>
              </a:r>
              <a:r>
                <a:rPr lang="en-US" sz="14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Breeding, Genetics &amp; Genomics</a:t>
              </a: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678" b="43568"/>
            <a:stretch>
              <a:fillRect/>
            </a:stretch>
          </p:blipFill>
          <p:spPr bwMode="auto">
            <a:xfrm>
              <a:off x="188976" y="5181600"/>
              <a:ext cx="40386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-79244" y="5867400"/>
              <a:ext cx="4602036" cy="523875"/>
            </a:xfrm>
            <a:prstGeom prst="rect">
              <a:avLst/>
            </a:prstGeom>
            <a:noFill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Times New Roman" charset="0"/>
                  <a:cs typeface="Times New Roman" charset="0"/>
                </a:rPr>
                <a:t>The University of Georgia</a:t>
              </a:r>
              <a:r>
                <a:rPr lang="en-US" sz="1200" baseline="30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Times New Roman" charset="0"/>
                  <a:cs typeface="Times New Roman" charset="0"/>
                </a:rPr>
                <a:t>®</a:t>
              </a:r>
            </a:p>
          </p:txBody>
        </p:sp>
        <p:cxnSp>
          <p:nvCxnSpPr>
            <p:cNvPr id="20" name="Straight Connector 8"/>
            <p:cNvCxnSpPr>
              <a:cxnSpLocks noChangeShapeType="1"/>
            </p:cNvCxnSpPr>
            <p:nvPr/>
          </p:nvCxnSpPr>
          <p:spPr bwMode="auto">
            <a:xfrm>
              <a:off x="228600" y="6400800"/>
              <a:ext cx="3962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" name="Rectangle 1"/>
          <p:cNvSpPr/>
          <p:nvPr/>
        </p:nvSpPr>
        <p:spPr>
          <a:xfrm>
            <a:off x="304800" y="6396335"/>
            <a:ext cx="7848600" cy="461665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cs typeface="Arial Rounded MT Bold"/>
              </a:rPr>
              <a:t>Zachary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cs typeface="Arial Rounded MT Bold"/>
              </a:rPr>
              <a:t>King, United Soybean Board Fellow</a:t>
            </a:r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>
            <a:off x="8382000" y="304800"/>
            <a:ext cx="0" cy="655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04800" y="1600200"/>
            <a:ext cx="8686800" cy="0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4733" y="575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Oval 12"/>
          <p:cNvSpPr/>
          <p:nvPr/>
        </p:nvSpPr>
        <p:spPr>
          <a:xfrm rot="5400000">
            <a:off x="4610100" y="3771900"/>
            <a:ext cx="685800" cy="76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362" y="304800"/>
            <a:ext cx="2396212" cy="11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1995"/>
      </p:ext>
    </p:extLst>
  </p:cSld>
  <p:clrMapOvr>
    <a:masterClrMapping/>
  </p:clrMapOvr>
  <p:transition spd="med" advTm="581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i="1" dirty="0">
                <a:solidFill>
                  <a:srgbClr val="003366"/>
                </a:solidFill>
              </a:rPr>
              <a:t>Rpp</a:t>
            </a:r>
            <a:r>
              <a:rPr lang="en-US" sz="3600" dirty="0">
                <a:solidFill>
                  <a:srgbClr val="003366"/>
                </a:solidFill>
              </a:rPr>
              <a:t> </a:t>
            </a:r>
            <a:r>
              <a:rPr lang="en-US" sz="3600" dirty="0" smtClean="0">
                <a:solidFill>
                  <a:srgbClr val="003366"/>
                </a:solidFill>
              </a:rPr>
              <a:t>Gene Mapping Timeline</a:t>
            </a:r>
            <a:endParaRPr lang="en-US" sz="3600" dirty="0">
              <a:solidFill>
                <a:srgbClr val="003366"/>
              </a:solidFill>
              <a:ea typeface="+mj-e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200" y="2122487"/>
            <a:ext cx="2209800" cy="2133600"/>
            <a:chOff x="76200" y="2122487"/>
            <a:chExt cx="2209800" cy="2133600"/>
          </a:xfrm>
        </p:grpSpPr>
        <p:sp>
          <p:nvSpPr>
            <p:cNvPr id="3" name="Rectangle 2"/>
            <p:cNvSpPr/>
            <p:nvPr/>
          </p:nvSpPr>
          <p:spPr>
            <a:xfrm>
              <a:off x="304800" y="3646487"/>
              <a:ext cx="1676400" cy="609600"/>
            </a:xfrm>
            <a:prstGeom prst="rect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Summer </a:t>
              </a:r>
              <a:r>
                <a:rPr lang="en-US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Y1</a:t>
              </a:r>
              <a:endPara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205" name="TextBox 6"/>
            <p:cNvSpPr txBox="1">
              <a:spLocks noChangeArrowheads="1"/>
            </p:cNvSpPr>
            <p:nvPr/>
          </p:nvSpPr>
          <p:spPr bwMode="auto">
            <a:xfrm>
              <a:off x="76200" y="2122487"/>
              <a:ext cx="2209800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/>
                <a:t>Make </a:t>
              </a:r>
              <a:r>
                <a:rPr lang="en-US" sz="1600" dirty="0" smtClean="0"/>
                <a:t>cross Plant </a:t>
              </a:r>
              <a:r>
                <a:rPr lang="en-US" sz="1600" dirty="0"/>
                <a:t>Sciences </a:t>
              </a:r>
              <a:r>
                <a:rPr lang="en-US" sz="1600" dirty="0" smtClean="0"/>
                <a:t>Farm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rot="5400000">
              <a:off x="874712" y="3303587"/>
              <a:ext cx="534988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057400" y="3646487"/>
            <a:ext cx="1676400" cy="2049463"/>
            <a:chOff x="2057400" y="3646487"/>
            <a:chExt cx="1676400" cy="2049463"/>
          </a:xfrm>
        </p:grpSpPr>
        <p:sp>
          <p:nvSpPr>
            <p:cNvPr id="4" name="Rectangle 3"/>
            <p:cNvSpPr/>
            <p:nvPr/>
          </p:nvSpPr>
          <p:spPr>
            <a:xfrm>
              <a:off x="2057400" y="3646487"/>
              <a:ext cx="1676400" cy="609600"/>
            </a:xfrm>
            <a:prstGeom prst="rect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Winter </a:t>
              </a:r>
              <a:r>
                <a:rPr lang="en-US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Y1</a:t>
              </a:r>
              <a:endPara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668588" y="4559300"/>
              <a:ext cx="455613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08" name="Rectangle 13"/>
            <p:cNvSpPr>
              <a:spLocks noChangeArrowheads="1"/>
            </p:cNvSpPr>
            <p:nvPr/>
          </p:nvSpPr>
          <p:spPr bwMode="auto">
            <a:xfrm>
              <a:off x="2133600" y="4865687"/>
              <a:ext cx="144780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600" dirty="0"/>
                <a:t>Grow F</a:t>
              </a:r>
              <a:r>
                <a:rPr lang="en-US" sz="1200" dirty="0"/>
                <a:t>1</a:t>
              </a:r>
              <a:endParaRPr lang="en-US" sz="1600" dirty="0"/>
            </a:p>
            <a:p>
              <a:pPr algn="ctr"/>
              <a:r>
                <a:rPr lang="en-US" sz="1600" dirty="0"/>
                <a:t>Athens Greenhouse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57600" y="1893887"/>
            <a:ext cx="1828800" cy="2362200"/>
            <a:chOff x="3657600" y="1893887"/>
            <a:chExt cx="1828800" cy="2362200"/>
          </a:xfrm>
        </p:grpSpPr>
        <p:sp>
          <p:nvSpPr>
            <p:cNvPr id="15" name="Rectangle 14"/>
            <p:cNvSpPr/>
            <p:nvPr/>
          </p:nvSpPr>
          <p:spPr>
            <a:xfrm>
              <a:off x="3810000" y="3646487"/>
              <a:ext cx="1676400" cy="609600"/>
            </a:xfrm>
            <a:prstGeom prst="rect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Summer </a:t>
              </a:r>
              <a:r>
                <a:rPr lang="en-US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Y2</a:t>
              </a:r>
              <a:endPara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4305300" y="3303587"/>
              <a:ext cx="534988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15" name="TextBox 21"/>
            <p:cNvSpPr txBox="1">
              <a:spLocks noChangeArrowheads="1"/>
            </p:cNvSpPr>
            <p:nvPr/>
          </p:nvSpPr>
          <p:spPr bwMode="auto">
            <a:xfrm>
              <a:off x="3657600" y="1893887"/>
              <a:ext cx="1828800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/>
                <a:t>Grow F</a:t>
              </a:r>
              <a:r>
                <a:rPr lang="en-US" sz="1200" dirty="0"/>
                <a:t>2 </a:t>
              </a:r>
              <a:r>
                <a:rPr lang="en-US" sz="1600" dirty="0"/>
                <a:t>Population</a:t>
              </a:r>
            </a:p>
            <a:p>
              <a:pPr algn="ctr" eaLnBrk="1" hangingPunct="1"/>
              <a:r>
                <a:rPr lang="en-US" sz="1600" dirty="0"/>
                <a:t>Plant Sciences Farm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10000" y="4332287"/>
            <a:ext cx="1524000" cy="1611313"/>
            <a:chOff x="3810000" y="4332287"/>
            <a:chExt cx="1524000" cy="1611313"/>
          </a:xfrm>
        </p:grpSpPr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4344987" y="4559300"/>
              <a:ext cx="455613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17" name="Rectangle 23"/>
            <p:cNvSpPr>
              <a:spLocks noChangeArrowheads="1"/>
            </p:cNvSpPr>
            <p:nvPr/>
          </p:nvSpPr>
          <p:spPr bwMode="auto">
            <a:xfrm>
              <a:off x="3810000" y="4865687"/>
              <a:ext cx="1524000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600" dirty="0" smtClean="0"/>
                <a:t>240 F</a:t>
              </a:r>
              <a:r>
                <a:rPr lang="en-US" sz="1200" dirty="0" smtClean="0"/>
                <a:t>2</a:t>
              </a:r>
              <a:r>
                <a:rPr lang="en-US" sz="1600" dirty="0" smtClean="0"/>
                <a:t> </a:t>
              </a:r>
              <a:r>
                <a:rPr lang="en-US" sz="1600" dirty="0"/>
                <a:t>Seed for Bulks </a:t>
              </a:r>
            </a:p>
            <a:p>
              <a:pPr algn="ctr"/>
              <a:r>
                <a:rPr lang="en-US" sz="1600" dirty="0"/>
                <a:t>Griffin Greenhouse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62600" y="1893887"/>
            <a:ext cx="1447800" cy="1677988"/>
            <a:chOff x="5562600" y="1893887"/>
            <a:chExt cx="1447800" cy="1677988"/>
          </a:xfrm>
        </p:grpSpPr>
        <p:cxnSp>
          <p:nvCxnSpPr>
            <p:cNvPr id="25" name="Straight Arrow Connector 24"/>
            <p:cNvCxnSpPr/>
            <p:nvPr/>
          </p:nvCxnSpPr>
          <p:spPr>
            <a:xfrm rot="5400000">
              <a:off x="6057900" y="3303587"/>
              <a:ext cx="534988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19" name="TextBox 25"/>
            <p:cNvSpPr txBox="1">
              <a:spLocks noChangeArrowheads="1"/>
            </p:cNvSpPr>
            <p:nvPr/>
          </p:nvSpPr>
          <p:spPr bwMode="auto">
            <a:xfrm>
              <a:off x="5562600" y="1893887"/>
              <a:ext cx="1447800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/>
                <a:t>Harvest F</a:t>
              </a:r>
              <a:r>
                <a:rPr lang="en-US" sz="1200" dirty="0"/>
                <a:t>2:3 </a:t>
              </a:r>
              <a:r>
                <a:rPr lang="en-US" sz="1600" dirty="0"/>
                <a:t>Populations</a:t>
              </a:r>
            </a:p>
            <a:p>
              <a:pPr algn="ctr" eaLnBrk="1" hangingPunct="1"/>
              <a:r>
                <a:rPr lang="en-US" sz="1600" dirty="0"/>
                <a:t>Plant Science Farm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62600" y="3646487"/>
            <a:ext cx="1676400" cy="2126397"/>
            <a:chOff x="5562600" y="3646487"/>
            <a:chExt cx="1676400" cy="2126397"/>
          </a:xfrm>
        </p:grpSpPr>
        <p:sp>
          <p:nvSpPr>
            <p:cNvPr id="16" name="Rectangle 15"/>
            <p:cNvSpPr/>
            <p:nvPr/>
          </p:nvSpPr>
          <p:spPr>
            <a:xfrm>
              <a:off x="5562600" y="3646487"/>
              <a:ext cx="1676400" cy="609600"/>
            </a:xfrm>
            <a:prstGeom prst="rect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Fall </a:t>
              </a:r>
              <a:r>
                <a:rPr lang="en-US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Y2</a:t>
              </a:r>
              <a:endPara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6097588" y="4559300"/>
              <a:ext cx="455613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20" name="TextBox 26"/>
            <p:cNvSpPr txBox="1">
              <a:spLocks noChangeArrowheads="1"/>
            </p:cNvSpPr>
            <p:nvPr/>
          </p:nvSpPr>
          <p:spPr bwMode="auto">
            <a:xfrm>
              <a:off x="5715000" y="4941887"/>
              <a:ext cx="1447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/>
                <a:t>Send bulks to USDA-</a:t>
              </a:r>
              <a:r>
                <a:rPr lang="en-US" sz="1600" dirty="0" smtClean="0"/>
                <a:t>ARS</a:t>
              </a:r>
            </a:p>
            <a:p>
              <a:pPr algn="ctr" eaLnBrk="1" hangingPunct="1"/>
              <a:r>
                <a:rPr lang="en-US" sz="1600" dirty="0" smtClean="0"/>
                <a:t>50,000 SNPs</a:t>
              </a:r>
              <a:endParaRPr lang="en-US" sz="16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86600" y="1905000"/>
            <a:ext cx="1981200" cy="2351087"/>
            <a:chOff x="7086600" y="1905000"/>
            <a:chExt cx="1981200" cy="2351087"/>
          </a:xfrm>
        </p:grpSpPr>
        <p:sp>
          <p:nvSpPr>
            <p:cNvPr id="17" name="Rectangle 16"/>
            <p:cNvSpPr/>
            <p:nvPr/>
          </p:nvSpPr>
          <p:spPr>
            <a:xfrm>
              <a:off x="7315200" y="3646487"/>
              <a:ext cx="1676400" cy="609600"/>
            </a:xfrm>
            <a:prstGeom prst="rect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Winter </a:t>
              </a:r>
              <a:r>
                <a:rPr lang="en-US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Y2</a:t>
              </a:r>
              <a:endPara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rot="5400000">
              <a:off x="7810500" y="3303587"/>
              <a:ext cx="534988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21" name="TextBox 27"/>
            <p:cNvSpPr txBox="1">
              <a:spLocks noChangeArrowheads="1"/>
            </p:cNvSpPr>
            <p:nvPr/>
          </p:nvSpPr>
          <p:spPr bwMode="auto">
            <a:xfrm>
              <a:off x="7086600" y="1905000"/>
              <a:ext cx="19812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/>
                <a:t>Grow 140 families of F</a:t>
              </a:r>
              <a:r>
                <a:rPr lang="en-US" sz="1200" dirty="0"/>
                <a:t>2:3</a:t>
              </a:r>
              <a:r>
                <a:rPr lang="en-US" sz="1600" dirty="0"/>
                <a:t> population</a:t>
              </a:r>
            </a:p>
            <a:p>
              <a:pPr algn="ctr" eaLnBrk="1" hangingPunct="1"/>
              <a:r>
                <a:rPr lang="en-US" sz="1600" dirty="0"/>
                <a:t>Griffin </a:t>
              </a:r>
              <a:r>
                <a:rPr lang="en-US" sz="1600" dirty="0" smtClean="0"/>
                <a:t>Greenhouse</a:t>
              </a:r>
              <a:endParaRPr lang="en-US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404100" y="4343400"/>
            <a:ext cx="1447800" cy="1194376"/>
            <a:chOff x="5715000" y="4332287"/>
            <a:chExt cx="1447800" cy="1194376"/>
          </a:xfrm>
        </p:grpSpPr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6173787" y="4559300"/>
              <a:ext cx="455613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26"/>
            <p:cNvSpPr txBox="1">
              <a:spLocks noChangeArrowheads="1"/>
            </p:cNvSpPr>
            <p:nvPr/>
          </p:nvSpPr>
          <p:spPr bwMode="auto">
            <a:xfrm>
              <a:off x="5715000" y="4941887"/>
              <a:ext cx="1447800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/>
                <a:t>SNPs for MAS</a:t>
              </a:r>
            </a:p>
          </p:txBody>
        </p:sp>
      </p:grp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096000" y="6555601"/>
            <a:ext cx="3657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smtClean="0"/>
              <a:t>Slide composed with Donna </a:t>
            </a:r>
            <a:r>
              <a:rPr lang="en-US" sz="1200" dirty="0"/>
              <a:t>Harris</a:t>
            </a:r>
          </a:p>
        </p:txBody>
      </p:sp>
    </p:spTree>
    <p:extLst>
      <p:ext uri="{BB962C8B-B14F-4D97-AF65-F5344CB8AC3E}">
        <p14:creationId xmlns:p14="http://schemas.microsoft.com/office/powerpoint/2010/main" val="1437463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1021" r="834"/>
          <a:stretch/>
        </p:blipFill>
        <p:spPr>
          <a:xfrm>
            <a:off x="304800" y="1447800"/>
            <a:ext cx="8763000" cy="5399518"/>
          </a:xfrm>
          <a:prstGeom prst="rect">
            <a:avLst/>
          </a:prstGeom>
        </p:spPr>
      </p:pic>
      <p:sp>
        <p:nvSpPr>
          <p:cNvPr id="28" name="Footer Placeholder 3"/>
          <p:cNvSpPr txBox="1">
            <a:spLocks/>
          </p:cNvSpPr>
          <p:nvPr/>
        </p:nvSpPr>
        <p:spPr>
          <a:xfrm>
            <a:off x="304800" y="6416675"/>
            <a:ext cx="8686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pPr>
              <a:defRPr/>
            </a:pPr>
            <a:r>
              <a:rPr lang="en-US" sz="900" dirty="0" smtClean="0">
                <a:latin typeface="+mj-lt"/>
              </a:rPr>
              <a:t>Map: Google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Isolates Used to Screen US Germplasm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724400" y="4531451"/>
            <a:ext cx="1048663" cy="464729"/>
            <a:chOff x="4724400" y="4531451"/>
            <a:chExt cx="1048663" cy="464729"/>
          </a:xfrm>
        </p:grpSpPr>
        <p:sp>
          <p:nvSpPr>
            <p:cNvPr id="132" name="12-Point Star 131"/>
            <p:cNvSpPr/>
            <p:nvPr/>
          </p:nvSpPr>
          <p:spPr>
            <a:xfrm>
              <a:off x="5143500" y="48260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b="1">
                <a:latin typeface="+mj-lt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724400" y="4531451"/>
              <a:ext cx="1048663" cy="307764"/>
            </a:xfrm>
            <a:prstGeom prst="rect">
              <a:avLst/>
            </a:prstGeom>
            <a:noFill/>
          </p:spPr>
          <p:txBody>
            <a:bodyPr wrap="none" lIns="91429" tIns="45714" rIns="91429" bIns="45714" rtlCol="0">
              <a:spAutoFit/>
            </a:bodyPr>
            <a:lstStyle/>
            <a:p>
              <a:r>
                <a:rPr lang="en-US" sz="1400" b="1" dirty="0" smtClean="0"/>
                <a:t>ZM 2001-1</a:t>
              </a:r>
              <a:endParaRPr lang="en-US" sz="1400" b="1" dirty="0"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60991" y="3206131"/>
            <a:ext cx="1053215" cy="469249"/>
            <a:chOff x="2160991" y="3206131"/>
            <a:chExt cx="1053215" cy="469249"/>
          </a:xfrm>
        </p:grpSpPr>
        <p:sp>
          <p:nvSpPr>
            <p:cNvPr id="112" name="12-Point Star 111"/>
            <p:cNvSpPr/>
            <p:nvPr/>
          </p:nvSpPr>
          <p:spPr>
            <a:xfrm>
              <a:off x="2409825" y="35052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b="1">
                <a:latin typeface="+mj-lt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160991" y="3206131"/>
              <a:ext cx="1053215" cy="307764"/>
            </a:xfrm>
            <a:prstGeom prst="rect">
              <a:avLst/>
            </a:prstGeom>
            <a:noFill/>
          </p:spPr>
          <p:txBody>
            <a:bodyPr wrap="none" lIns="91429" tIns="45714" rIns="91429" bIns="45714" rtlCol="0">
              <a:spAutoFit/>
            </a:bodyPr>
            <a:lstStyle/>
            <a:p>
              <a:r>
                <a:rPr lang="en-US" sz="1400" b="1" dirty="0" smtClean="0"/>
                <a:t>GA 2008-1</a:t>
              </a:r>
              <a:endParaRPr lang="en-US" sz="1400" b="1" dirty="0"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2400" y="3502236"/>
            <a:ext cx="1090341" cy="477944"/>
            <a:chOff x="152400" y="3502236"/>
            <a:chExt cx="1090341" cy="477944"/>
          </a:xfrm>
        </p:grpSpPr>
        <p:sp>
          <p:nvSpPr>
            <p:cNvPr id="110" name="12-Point Star 109"/>
            <p:cNvSpPr/>
            <p:nvPr/>
          </p:nvSpPr>
          <p:spPr>
            <a:xfrm>
              <a:off x="609600" y="38100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b="1">
                <a:latin typeface="+mj-lt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52400" y="3502236"/>
              <a:ext cx="1090341" cy="307764"/>
            </a:xfrm>
            <a:prstGeom prst="rect">
              <a:avLst/>
            </a:prstGeom>
            <a:noFill/>
          </p:spPr>
          <p:txBody>
            <a:bodyPr wrap="none" lIns="91429" tIns="45714" rIns="91429" bIns="45714" rtlCol="0">
              <a:spAutoFit/>
            </a:bodyPr>
            <a:lstStyle/>
            <a:p>
              <a:r>
                <a:rPr lang="en-US" sz="1400" b="1" dirty="0" smtClean="0"/>
                <a:t>HW 1998-1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21992" y="4174831"/>
            <a:ext cx="1059883" cy="425744"/>
            <a:chOff x="2221992" y="4174831"/>
            <a:chExt cx="1059883" cy="425744"/>
          </a:xfrm>
        </p:grpSpPr>
        <p:sp>
          <p:nvSpPr>
            <p:cNvPr id="119" name="12-Point Star 118"/>
            <p:cNvSpPr/>
            <p:nvPr/>
          </p:nvSpPr>
          <p:spPr>
            <a:xfrm>
              <a:off x="2648720" y="4174831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b="1">
                <a:latin typeface="+mj-lt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221992" y="4292811"/>
              <a:ext cx="1059883" cy="307764"/>
            </a:xfrm>
            <a:prstGeom prst="rect">
              <a:avLst/>
            </a:prstGeom>
            <a:noFill/>
          </p:spPr>
          <p:txBody>
            <a:bodyPr wrap="none" lIns="91429" tIns="45714" rIns="91429" bIns="45714" rtlCol="0">
              <a:spAutoFit/>
            </a:bodyPr>
            <a:lstStyle/>
            <a:p>
              <a:r>
                <a:rPr lang="en-US" sz="1400" b="1" dirty="0" smtClean="0"/>
                <a:t>CO 2004-2</a:t>
              </a:r>
              <a:endParaRPr lang="en-US" sz="1400" b="1" dirty="0"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67400" y="3829050"/>
            <a:ext cx="970115" cy="441114"/>
            <a:chOff x="5867400" y="3829050"/>
            <a:chExt cx="970115" cy="441114"/>
          </a:xfrm>
        </p:grpSpPr>
        <p:sp>
          <p:nvSpPr>
            <p:cNvPr id="166" name="12-Point Star 165"/>
            <p:cNvSpPr/>
            <p:nvPr/>
          </p:nvSpPr>
          <p:spPr>
            <a:xfrm>
              <a:off x="6289675" y="382905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b="1">
                <a:latin typeface="+mj-lt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67400" y="3962400"/>
              <a:ext cx="970115" cy="307764"/>
            </a:xfrm>
            <a:prstGeom prst="rect">
              <a:avLst/>
            </a:prstGeom>
            <a:noFill/>
          </p:spPr>
          <p:txBody>
            <a:bodyPr wrap="none" lIns="91429" tIns="45714" rIns="91429" bIns="45714" rtlCol="0">
              <a:spAutoFit/>
            </a:bodyPr>
            <a:lstStyle/>
            <a:p>
              <a:r>
                <a:rPr lang="en-US" sz="1400" b="1" dirty="0" smtClean="0"/>
                <a:t>IN 1973-1</a:t>
              </a:r>
              <a:endParaRPr lang="en-US" sz="1400" b="1" dirty="0"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971123" y="3448050"/>
            <a:ext cx="1069501" cy="405130"/>
            <a:chOff x="6971123" y="3448050"/>
            <a:chExt cx="1069501" cy="405130"/>
          </a:xfrm>
        </p:grpSpPr>
        <p:sp>
          <p:nvSpPr>
            <p:cNvPr id="171" name="12-Point Star 170"/>
            <p:cNvSpPr/>
            <p:nvPr/>
          </p:nvSpPr>
          <p:spPr>
            <a:xfrm>
              <a:off x="7391400" y="36830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b="1">
                <a:latin typeface="+mj-lt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6971123" y="3448050"/>
              <a:ext cx="1069501" cy="307764"/>
            </a:xfrm>
            <a:prstGeom prst="rect">
              <a:avLst/>
            </a:prstGeom>
            <a:noFill/>
          </p:spPr>
          <p:txBody>
            <a:bodyPr wrap="none" lIns="91429" tIns="45714" rIns="91429" bIns="45714" rtlCol="0">
              <a:spAutoFit/>
            </a:bodyPr>
            <a:lstStyle/>
            <a:p>
              <a:r>
                <a:rPr lang="en-US" sz="1400" b="1" dirty="0" smtClean="0"/>
                <a:t>TW 1972-1</a:t>
              </a:r>
              <a:endParaRPr lang="en-US" sz="1400" b="1" dirty="0"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05000" y="3495231"/>
            <a:ext cx="1022758" cy="628427"/>
            <a:chOff x="1905000" y="3495231"/>
            <a:chExt cx="1022758" cy="628427"/>
          </a:xfrm>
        </p:grpSpPr>
        <p:sp>
          <p:nvSpPr>
            <p:cNvPr id="56" name="12-Point Star 55"/>
            <p:cNvSpPr/>
            <p:nvPr/>
          </p:nvSpPr>
          <p:spPr>
            <a:xfrm>
              <a:off x="2218809" y="3495231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b="1"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905000" y="3600450"/>
              <a:ext cx="1022758" cy="523208"/>
            </a:xfrm>
            <a:prstGeom prst="rect">
              <a:avLst/>
            </a:prstGeom>
            <a:noFill/>
          </p:spPr>
          <p:txBody>
            <a:bodyPr wrap="none" lIns="91429" tIns="45714" rIns="91429" bIns="45714" rtlCol="0">
              <a:spAutoFit/>
            </a:bodyPr>
            <a:lstStyle/>
            <a:p>
              <a:r>
                <a:rPr lang="en-US" sz="1400" b="1" dirty="0" smtClean="0"/>
                <a:t>LA 2004-1</a:t>
              </a:r>
            </a:p>
            <a:p>
              <a:r>
                <a:rPr lang="en-US" sz="1400" b="1" dirty="0" smtClean="0">
                  <a:latin typeface="+mj-lt"/>
                  <a:cs typeface="Times New Roman" pitchFamily="18" charset="0"/>
                </a:rPr>
                <a:t>LA 2004-3</a:t>
              </a:r>
              <a:endParaRPr lang="en-US" sz="1400" b="1" dirty="0"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59808" y="5290729"/>
            <a:ext cx="1033979" cy="455810"/>
            <a:chOff x="4559808" y="5290729"/>
            <a:chExt cx="1033979" cy="455810"/>
          </a:xfrm>
        </p:grpSpPr>
        <p:sp>
          <p:nvSpPr>
            <p:cNvPr id="60" name="12-Point Star 59"/>
            <p:cNvSpPr/>
            <p:nvPr/>
          </p:nvSpPr>
          <p:spPr>
            <a:xfrm>
              <a:off x="4958933" y="5290729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b="1"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559808" y="5438775"/>
              <a:ext cx="1033979" cy="307764"/>
            </a:xfrm>
            <a:prstGeom prst="rect">
              <a:avLst/>
            </a:prstGeom>
            <a:noFill/>
          </p:spPr>
          <p:txBody>
            <a:bodyPr wrap="none" lIns="91429" tIns="45714" rIns="91429" bIns="45714" rtlCol="0">
              <a:spAutoFit/>
            </a:bodyPr>
            <a:lstStyle/>
            <a:p>
              <a:pPr marL="0" lvl="2"/>
              <a:r>
                <a:rPr lang="en-US" sz="1400" b="1" dirty="0" smtClean="0"/>
                <a:t>SA 2001-1</a:t>
              </a:r>
              <a:endParaRPr lang="en-US" sz="1400" b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36213" y="4706752"/>
            <a:ext cx="801800" cy="523208"/>
            <a:chOff x="7687013" y="4706752"/>
            <a:chExt cx="801800" cy="523208"/>
          </a:xfrm>
        </p:grpSpPr>
        <p:sp>
          <p:nvSpPr>
            <p:cNvPr id="47" name="12-Point Star 46"/>
            <p:cNvSpPr/>
            <p:nvPr/>
          </p:nvSpPr>
          <p:spPr>
            <a:xfrm>
              <a:off x="7950200" y="50038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687013" y="4706752"/>
              <a:ext cx="801800" cy="523208"/>
            </a:xfrm>
            <a:prstGeom prst="rect">
              <a:avLst/>
            </a:prstGeom>
            <a:noFill/>
          </p:spPr>
          <p:txBody>
            <a:bodyPr wrap="none" lIns="91429" tIns="45714" rIns="91429" bIns="45714" rtlCol="0">
              <a:spAutoFit/>
            </a:bodyPr>
            <a:lstStyle/>
            <a:p>
              <a:r>
                <a:rPr lang="en-US" sz="1400" b="1" dirty="0"/>
                <a:t>AU79-1</a:t>
              </a:r>
            </a:p>
            <a:p>
              <a:endParaRPr lang="en-US" sz="1400" b="1" dirty="0">
                <a:latin typeface="+mj-lt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7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01751" y="5105400"/>
          <a:ext cx="8842249" cy="1552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2249"/>
              </a:tblGrid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30000" dirty="0">
                          <a:effectLst/>
                          <a:latin typeface="+mj-lt"/>
                        </a:rPr>
                        <a:t>§</a:t>
                      </a:r>
                      <a:r>
                        <a:rPr lang="en-US" sz="1000" u="none" strike="noStrike" dirty="0">
                          <a:effectLst/>
                          <a:latin typeface="+mj-lt"/>
                        </a:rPr>
                        <a:t>One TAN plant in the first replication.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30000" dirty="0" err="1">
                          <a:effectLst/>
                          <a:latin typeface="+mj-lt"/>
                        </a:rPr>
                        <a:t>ǂ</a:t>
                      </a:r>
                      <a:r>
                        <a:rPr lang="en-US" sz="1000" u="none" strike="noStrike" dirty="0" err="1">
                          <a:effectLst/>
                          <a:latin typeface="+mj-lt"/>
                        </a:rPr>
                        <a:t>One</a:t>
                      </a:r>
                      <a:r>
                        <a:rPr lang="en-US" sz="1000" u="none" strike="noStrike" dirty="0">
                          <a:effectLst/>
                          <a:latin typeface="+mj-lt"/>
                        </a:rPr>
                        <a:t> plant in the second replication had a mixed reaction.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baseline="30000" dirty="0">
                          <a:effectLst/>
                          <a:latin typeface="+mj-lt"/>
                        </a:rPr>
                        <a:t>₺</a:t>
                      </a:r>
                      <a:r>
                        <a:rPr lang="en-US" sz="1000" u="none" strike="noStrike" dirty="0">
                          <a:effectLst/>
                          <a:latin typeface="+mj-lt"/>
                        </a:rPr>
                        <a:t>Only two plants were rated</a:t>
                      </a:r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.</a:t>
                      </a:r>
                    </a:p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is missing.</a:t>
                      </a:r>
                    </a:p>
                    <a:p>
                      <a:pPr algn="l" fontAlgn="ctr"/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Mixed is when plants had both red-brown and TAN lesions on the same plant.</a:t>
                      </a:r>
                    </a:p>
                    <a:p>
                      <a:pPr algn="l" fontAlgn="ctr"/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RB is red-brown resistant.</a:t>
                      </a:r>
                    </a:p>
                    <a:p>
                      <a:pPr algn="l" fontAlgn="ctr"/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TAN is susceptible and 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sporulating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lesion.</a:t>
                      </a:r>
                    </a:p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Isolates locations: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 = Colombia, HW = Hawaii, IN = India, LA = Louisiana, SA = South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Africa,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TW = Taiwan, ZM = Zimbabwe, AU = Australia, GA = Griffin GA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Differential Isolate Data for New Alleles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167755"/>
              </p:ext>
            </p:extLst>
          </p:nvPr>
        </p:nvGraphicFramePr>
        <p:xfrm>
          <a:off x="304798" y="2590800"/>
          <a:ext cx="7990122" cy="24071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2"/>
                <a:gridCol w="595825"/>
                <a:gridCol w="652255"/>
                <a:gridCol w="652255"/>
                <a:gridCol w="652255"/>
                <a:gridCol w="652255"/>
                <a:gridCol w="652255"/>
                <a:gridCol w="652255"/>
                <a:gridCol w="652255"/>
                <a:gridCol w="652255"/>
                <a:gridCol w="652255"/>
              </a:tblGrid>
              <a:tr h="6092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Germplasm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CO04-2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HW98-1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IN73-1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LA04-1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SA01-1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TW72-1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ZM01-1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AU79-1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LA04-3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</a:t>
                      </a:r>
                      <a:endParaRPr 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Williams82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1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PI 459025B (</a:t>
                      </a:r>
                      <a:r>
                        <a:rPr lang="en-US" sz="1200" i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Rpp4</a:t>
                      </a:r>
                      <a:r>
                        <a:rPr lang="en-US" sz="120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r>
                        <a:rPr lang="en-US" sz="1200" u="none" strike="noStrike" baseline="30000" dirty="0">
                          <a:solidFill>
                            <a:schemeClr val="tx1"/>
                          </a:solidFill>
                          <a:effectLst/>
                        </a:rPr>
                        <a:t>§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smtClean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1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PI </a:t>
                      </a:r>
                      <a:r>
                        <a:rPr lang="en-US" sz="1200" i="1" u="none" strike="noStrike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Rpp4-b</a:t>
                      </a:r>
                      <a:endParaRPr lang="en-US" sz="12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r>
                        <a:rPr lang="en-US" sz="1200" i="1" u="none" strike="noStrike" baseline="30000" dirty="0">
                          <a:solidFill>
                            <a:schemeClr val="tx1"/>
                          </a:solidFill>
                          <a:effectLst/>
                        </a:rPr>
                        <a:t>₺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Mixed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smtClean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1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PI 567102B (</a:t>
                      </a:r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Rpp6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Mixed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smtClean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1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PI </a:t>
                      </a:r>
                      <a:r>
                        <a:rPr lang="en-US" sz="12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Rpp6-b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r>
                        <a:rPr lang="en-US" sz="1200" u="none" strike="noStrike" baseline="30000" dirty="0" err="1">
                          <a:solidFill>
                            <a:schemeClr val="tx1"/>
                          </a:solidFill>
                          <a:effectLst/>
                        </a:rPr>
                        <a:t>ǂ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 rot="5400000">
            <a:off x="3035046" y="3505200"/>
            <a:ext cx="773430" cy="77343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5400000">
            <a:off x="4968240" y="3505200"/>
            <a:ext cx="773430" cy="77343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94632" y="4151376"/>
            <a:ext cx="2743200" cy="97917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90800" y="2259568"/>
            <a:ext cx="4669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dirty="0" smtClean="0"/>
              <a:t>Rust isolate </a:t>
            </a:r>
            <a:r>
              <a:rPr lang="en-US" dirty="0" err="1" smtClean="0"/>
              <a:t>pannel</a:t>
            </a:r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4278630"/>
            <a:ext cx="8839200" cy="2579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Haplotype SNP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042310"/>
              </p:ext>
            </p:extLst>
          </p:nvPr>
        </p:nvGraphicFramePr>
        <p:xfrm>
          <a:off x="457201" y="1981200"/>
          <a:ext cx="8381999" cy="4419600"/>
        </p:xfrm>
        <a:graphic>
          <a:graphicData uri="http://schemas.openxmlformats.org/drawingml/2006/table">
            <a:tbl>
              <a:tblPr/>
              <a:tblGrid>
                <a:gridCol w="3651069"/>
                <a:gridCol w="574412"/>
                <a:gridCol w="639465"/>
                <a:gridCol w="532887"/>
                <a:gridCol w="639465"/>
                <a:gridCol w="426309"/>
                <a:gridCol w="426309"/>
                <a:gridCol w="532887"/>
                <a:gridCol w="532887"/>
                <a:gridCol w="426309"/>
              </a:tblGrid>
              <a:tr h="1351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 ID</a:t>
                      </a:r>
                    </a:p>
                  </a:txBody>
                  <a:tcPr marL="6680" marR="6680" marT="66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ss715631693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ss715631698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ss715631699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ss715631701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ss715631702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ss715631707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ss715631709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ss715631712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ss715631715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1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Gmax_275_v2.0.softmasked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0" marR="6680" marT="66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Gm18_51440451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Gm18_51523215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Gm18_51528212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Gm18_51548830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Gm18_51550715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Gm18_51584617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Gm18_51591189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Gm18_51600256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Gm18_51640471</a:t>
                      </a:r>
                    </a:p>
                  </a:txBody>
                  <a:tcPr marL="6680" marR="6680" marT="668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PI459025B (</a:t>
                      </a:r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Rpp4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857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40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Rpp4-b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 rot="5400000">
            <a:off x="5753100" y="5256276"/>
            <a:ext cx="1905000" cy="6096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5400000">
            <a:off x="6934199" y="5029199"/>
            <a:ext cx="1905000" cy="11430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11556" y="1420368"/>
            <a:ext cx="3568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Rpp4 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fine mapped interval</a:t>
            </a:r>
            <a:endParaRPr lang="en-US" sz="24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87844" y="1877568"/>
            <a:ext cx="4724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2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6200000">
            <a:off x="234687" y="310080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PI 567102B (</a:t>
            </a:r>
            <a:r>
              <a:rPr lang="en-US" b="1" i="1" dirty="0"/>
              <a:t>Rpp6</a:t>
            </a:r>
            <a:r>
              <a:rPr lang="en-US" b="1" dirty="0"/>
              <a:t>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</a:t>
            </a:r>
            <a:r>
              <a:rPr lang="en-US" i="1" dirty="0" smtClean="0"/>
              <a:t>Rpp6-b</a:t>
            </a:r>
            <a:r>
              <a:rPr lang="en-US" dirty="0" smtClean="0"/>
              <a:t> and </a:t>
            </a:r>
            <a:br>
              <a:rPr lang="en-US" dirty="0" smtClean="0"/>
            </a:br>
            <a:r>
              <a:rPr lang="en-US" dirty="0" smtClean="0"/>
              <a:t>PI 567102B (</a:t>
            </a:r>
            <a:r>
              <a:rPr lang="en-US" i="1" dirty="0" smtClean="0"/>
              <a:t>Rpp6</a:t>
            </a:r>
            <a:r>
              <a:rPr lang="en-US" dirty="0" smtClean="0"/>
              <a:t>) Fine Mapping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500" t="16222" r="34000" b="11777"/>
          <a:stretch/>
        </p:blipFill>
        <p:spPr>
          <a:xfrm>
            <a:off x="1600200" y="1524000"/>
            <a:ext cx="5565422" cy="518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6718005" y="3004589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PI </a:t>
            </a:r>
            <a:r>
              <a:rPr lang="en-US" b="1" i="1" dirty="0" smtClean="0"/>
              <a:t>Rpp6-b</a:t>
            </a:r>
            <a:r>
              <a:rPr lang="en-US" b="1" dirty="0" smtClean="0"/>
              <a:t> 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267200" y="3581400"/>
            <a:ext cx="115712" cy="129540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42345" y="4495800"/>
            <a:ext cx="0" cy="153771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42402" y="3285468"/>
            <a:ext cx="0" cy="1251481"/>
          </a:xfrm>
          <a:prstGeom prst="line">
            <a:avLst/>
          </a:prstGeom>
          <a:ln w="476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 rot="5400000">
            <a:off x="-237630" y="2019300"/>
            <a:ext cx="53340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</a:t>
            </a:r>
            <a:r>
              <a:rPr lang="en-US" i="1" dirty="0" smtClean="0"/>
              <a:t>Rpp4-b</a:t>
            </a:r>
            <a:r>
              <a:rPr lang="en-US" dirty="0" smtClean="0"/>
              <a:t> vs. PI459025B (</a:t>
            </a:r>
            <a:r>
              <a:rPr lang="en-US" i="1" dirty="0" smtClean="0"/>
              <a:t>Rpp4</a:t>
            </a:r>
            <a:r>
              <a:rPr lang="en-US" dirty="0" smtClean="0"/>
              <a:t>) Summary Glyma1.01 Identities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PI459025B (</a:t>
            </a:r>
            <a:r>
              <a:rPr lang="en-US" i="1" dirty="0" smtClean="0"/>
              <a:t>Rpp4</a:t>
            </a:r>
            <a:r>
              <a:rPr lang="en-US" dirty="0"/>
              <a:t>) vs. PI</a:t>
            </a:r>
            <a:r>
              <a:rPr lang="en-US" i="1" dirty="0"/>
              <a:t> </a:t>
            </a:r>
            <a:r>
              <a:rPr lang="en-US" i="1" dirty="0" smtClean="0"/>
              <a:t>Rpp4-b</a:t>
            </a:r>
            <a:endParaRPr lang="en-US" dirty="0" smtClean="0"/>
          </a:p>
          <a:p>
            <a:pPr lvl="1"/>
            <a:r>
              <a:rPr lang="en-US" dirty="0" smtClean="0"/>
              <a:t>Genomic locations</a:t>
            </a:r>
          </a:p>
          <a:p>
            <a:pPr lvl="2"/>
            <a:r>
              <a:rPr lang="en-US" dirty="0" smtClean="0"/>
              <a:t>Gm18: 55,715,639 - 55,913,511 (</a:t>
            </a:r>
            <a:r>
              <a:rPr lang="en-US" i="1" dirty="0" smtClean="0"/>
              <a:t>Rpp4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Gm18: 52,979,027 - 54,599,614 </a:t>
            </a:r>
            <a:r>
              <a:rPr lang="en-US" dirty="0"/>
              <a:t>(</a:t>
            </a:r>
            <a:r>
              <a:rPr lang="en-US" i="1" dirty="0" smtClean="0"/>
              <a:t>Rpp4-b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Differential isolates </a:t>
            </a:r>
            <a:r>
              <a:rPr lang="en-US" i="1" dirty="0" smtClean="0"/>
              <a:t>Rpp4</a:t>
            </a:r>
            <a:r>
              <a:rPr lang="en-US" dirty="0" smtClean="0"/>
              <a:t> </a:t>
            </a:r>
            <a:r>
              <a:rPr lang="en-US" dirty="0"/>
              <a:t>vs. </a:t>
            </a:r>
            <a:r>
              <a:rPr lang="en-US" i="1" dirty="0" smtClean="0"/>
              <a:t>Rpp4-b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IN73-1</a:t>
            </a:r>
            <a:r>
              <a:rPr lang="en-US" dirty="0"/>
              <a:t>, </a:t>
            </a:r>
            <a:r>
              <a:rPr lang="en-US" dirty="0" smtClean="0"/>
              <a:t>and TW72-1 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/>
              <a:t>DNA </a:t>
            </a:r>
            <a:r>
              <a:rPr lang="en-US" dirty="0" smtClean="0"/>
              <a:t>extracted, SNP markers made and run on population</a:t>
            </a:r>
          </a:p>
          <a:p>
            <a:pPr lvl="2"/>
            <a:r>
              <a:rPr lang="en-US" dirty="0" smtClean="0"/>
              <a:t>Need to make map</a:t>
            </a:r>
          </a:p>
        </p:txBody>
      </p:sp>
    </p:spTree>
    <p:extLst>
      <p:ext uri="{BB962C8B-B14F-4D97-AF65-F5344CB8AC3E}">
        <p14:creationId xmlns:p14="http://schemas.microsoft.com/office/powerpoint/2010/main" val="4427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</a:t>
            </a:r>
            <a:r>
              <a:rPr lang="en-US" i="1" dirty="0"/>
              <a:t>Rpp6-b</a:t>
            </a:r>
            <a:r>
              <a:rPr lang="en-US" dirty="0"/>
              <a:t> vs. </a:t>
            </a:r>
            <a:r>
              <a:rPr lang="en-US" dirty="0" smtClean="0"/>
              <a:t>PI567102B </a:t>
            </a:r>
            <a:r>
              <a:rPr lang="en-US" i="1" dirty="0" smtClean="0"/>
              <a:t>Rpp6</a:t>
            </a:r>
            <a:r>
              <a:rPr lang="en-US" dirty="0" smtClean="0"/>
              <a:t> Summary Glyma1.01 Identities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228600"/>
            <a:ext cx="701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/>
              <a:t>PI </a:t>
            </a:r>
            <a:r>
              <a:rPr lang="en-US" i="1" kern="0" dirty="0" smtClean="0"/>
              <a:t>Rpp6-b</a:t>
            </a:r>
            <a:r>
              <a:rPr lang="en-US" kern="0" dirty="0" smtClean="0"/>
              <a:t> vs. PI567102B </a:t>
            </a:r>
            <a:r>
              <a:rPr lang="en-US" i="1" kern="0" dirty="0" smtClean="0"/>
              <a:t>Rpp6</a:t>
            </a:r>
            <a:r>
              <a:rPr lang="en-US" kern="0" dirty="0" smtClean="0"/>
              <a:t> Summary Glyma1.01 Identities</a:t>
            </a:r>
            <a:endParaRPr lang="en-US" kern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4833937"/>
          </a:xfrm>
        </p:spPr>
        <p:txBody>
          <a:bodyPr/>
          <a:lstStyle/>
          <a:p>
            <a:r>
              <a:rPr lang="en-US" sz="2400" dirty="0" smtClean="0"/>
              <a:t>PI567102B </a:t>
            </a:r>
            <a:r>
              <a:rPr lang="en-US" sz="2400" i="1" dirty="0" smtClean="0"/>
              <a:t>Rpp6 v. </a:t>
            </a:r>
            <a:r>
              <a:rPr lang="en-US" sz="2400" dirty="0"/>
              <a:t>PI </a:t>
            </a:r>
            <a:r>
              <a:rPr lang="en-US" sz="2400" i="1" dirty="0" smtClean="0"/>
              <a:t>Rpp6-b</a:t>
            </a:r>
            <a:r>
              <a:rPr lang="en-US" sz="2400" dirty="0" smtClean="0"/>
              <a:t> </a:t>
            </a:r>
            <a:endParaRPr lang="en-US" sz="2400" i="1" dirty="0" smtClean="0"/>
          </a:p>
          <a:p>
            <a:pPr lvl="1"/>
            <a:r>
              <a:rPr lang="en-US" sz="2400" dirty="0"/>
              <a:t>Genomic </a:t>
            </a:r>
            <a:r>
              <a:rPr lang="en-US" sz="2400" dirty="0" smtClean="0"/>
              <a:t>locations</a:t>
            </a:r>
            <a:endParaRPr lang="en-US" sz="2400" dirty="0"/>
          </a:p>
          <a:p>
            <a:pPr lvl="2"/>
            <a:r>
              <a:rPr lang="en-US" sz="2000" dirty="0" smtClean="0"/>
              <a:t>Gm18: 4,792,076 - 5,961,229 </a:t>
            </a:r>
            <a:r>
              <a:rPr lang="en-US" sz="2000" dirty="0"/>
              <a:t>(</a:t>
            </a:r>
            <a:r>
              <a:rPr lang="en-US" sz="2000" i="1" dirty="0"/>
              <a:t>Rpp6</a:t>
            </a:r>
            <a:r>
              <a:rPr lang="en-US" sz="2000" dirty="0"/>
              <a:t>)</a:t>
            </a:r>
          </a:p>
          <a:p>
            <a:pPr lvl="2"/>
            <a:r>
              <a:rPr lang="en-US" sz="2000" dirty="0" smtClean="0"/>
              <a:t>Gm18: 5,961,229 - 7,515,726 (</a:t>
            </a:r>
            <a:r>
              <a:rPr lang="en-US" sz="2000" i="1" dirty="0" smtClean="0"/>
              <a:t>Rpp6-b</a:t>
            </a:r>
            <a:r>
              <a:rPr lang="en-US" sz="2000" dirty="0" smtClean="0"/>
              <a:t>)</a:t>
            </a:r>
          </a:p>
          <a:p>
            <a:pPr lvl="1"/>
            <a:r>
              <a:rPr lang="en-US" sz="2400" dirty="0"/>
              <a:t>Differential isolates</a:t>
            </a:r>
          </a:p>
          <a:p>
            <a:pPr lvl="2"/>
            <a:r>
              <a:rPr lang="en-US" sz="2100" dirty="0" smtClean="0"/>
              <a:t>SA01-1</a:t>
            </a:r>
            <a:r>
              <a:rPr lang="en-US" sz="2100" dirty="0"/>
              <a:t>, TW72-1, </a:t>
            </a:r>
            <a:r>
              <a:rPr lang="en-US" sz="2100" dirty="0" smtClean="0"/>
              <a:t>ZM01-1, and AU79-1 </a:t>
            </a:r>
          </a:p>
        </p:txBody>
      </p:sp>
      <p:sp>
        <p:nvSpPr>
          <p:cNvPr id="9" name="Oval 8"/>
          <p:cNvSpPr/>
          <p:nvPr/>
        </p:nvSpPr>
        <p:spPr>
          <a:xfrm>
            <a:off x="432816" y="2514600"/>
            <a:ext cx="6324600" cy="9906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2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Rust Publications</a:t>
            </a:r>
            <a:endParaRPr lang="en-US" dirty="0"/>
          </a:p>
        </p:txBody>
      </p:sp>
      <p:pic>
        <p:nvPicPr>
          <p:cNvPr id="4" name="Picture 3" descr="Screen Shot 2014-07-11 at 12.05.5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7"/>
          <a:stretch/>
        </p:blipFill>
        <p:spPr>
          <a:xfrm>
            <a:off x="228600" y="1405467"/>
            <a:ext cx="6476156" cy="2175933"/>
          </a:xfrm>
          <a:prstGeom prst="rect">
            <a:avLst/>
          </a:prstGeom>
        </p:spPr>
      </p:pic>
      <p:pic>
        <p:nvPicPr>
          <p:cNvPr id="5" name="Picture 4" descr="Screen Shot 2014-07-11 at 12.05.29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13393"/>
          <a:stretch/>
        </p:blipFill>
        <p:spPr>
          <a:xfrm>
            <a:off x="2590800" y="3610429"/>
            <a:ext cx="5990492" cy="2781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77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45"/>
    </mc:Choice>
    <mc:Fallback xmlns="">
      <p:transition spd="slow" advTm="41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Fighting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 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Rusty Beans 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with</a:t>
            </a:r>
            <a:r>
              <a:rPr lang="en-US" sz="2800" kern="1200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 </a:t>
            </a:r>
            <a:r>
              <a:rPr lang="en-US" sz="2800" kern="1200" dirty="0" smtClean="0">
                <a:ln w="3175">
                  <a:solidFill>
                    <a:schemeClr val="tx1"/>
                  </a:solidFill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Arial Rounded MT Bold"/>
              </a:rPr>
              <a:t>MAS</a:t>
            </a:r>
            <a:endParaRPr lang="en-US" sz="2800" dirty="0"/>
          </a:p>
        </p:txBody>
      </p:sp>
      <p:pic>
        <p:nvPicPr>
          <p:cNvPr id="6" name="Picture 5" descr="2013-11-08 09.43.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1650" y="1600200"/>
            <a:ext cx="3562350" cy="4749800"/>
          </a:xfrm>
          <a:prstGeom prst="rect">
            <a:avLst/>
          </a:prstGeom>
          <a:effectLst>
            <a:softEdge rad="368300"/>
          </a:effectLst>
        </p:spPr>
      </p:pic>
      <p:sp>
        <p:nvSpPr>
          <p:cNvPr id="9" name="Rectangle 8"/>
          <p:cNvSpPr/>
          <p:nvPr/>
        </p:nvSpPr>
        <p:spPr>
          <a:xfrm>
            <a:off x="457199" y="3184267"/>
            <a:ext cx="5614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dirty="0" smtClean="0">
                <a:solidFill>
                  <a:srgbClr val="008000"/>
                </a:solidFill>
                <a:latin typeface="+mn-lt"/>
              </a:rPr>
              <a:t>Validation of new protocol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2209800"/>
            <a:ext cx="5614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dirty="0" smtClean="0">
                <a:solidFill>
                  <a:srgbClr val="008000"/>
                </a:solidFill>
                <a:latin typeface="+mn-lt"/>
              </a:rPr>
              <a:t>New DNA extraction protocol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731" y="4126468"/>
            <a:ext cx="5614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b="1" dirty="0" smtClean="0">
                <a:solidFill>
                  <a:srgbClr val="008000"/>
                </a:solidFill>
                <a:latin typeface="+mn-lt"/>
              </a:rPr>
              <a:t>Application in high-throughput genotyping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06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790"/>
          <a:stretch/>
        </p:blipFill>
        <p:spPr bwMode="auto">
          <a:xfrm>
            <a:off x="4148423" y="4408303"/>
            <a:ext cx="4119277" cy="153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DNA Extraction</a:t>
            </a:r>
            <a:endParaRPr lang="en-US" dirty="0"/>
          </a:p>
        </p:txBody>
      </p:sp>
      <p:pic>
        <p:nvPicPr>
          <p:cNvPr id="5" name="Picture 4" descr="Screen Shot 2014-07-11 at 12.06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600200"/>
            <a:ext cx="5467861" cy="2666999"/>
          </a:xfrm>
          <a:prstGeom prst="rect">
            <a:avLst/>
          </a:prstGeom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096000" y="4343400"/>
            <a:ext cx="2514600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Gene pyramiding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759200" y="4343400"/>
            <a:ext cx="2514600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Backcrossing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 rot="1685916">
            <a:off x="3873500" y="4673600"/>
            <a:ext cx="365760" cy="179450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/>
          <a:p>
            <a:pPr defTabSz="455613">
              <a:lnSpc>
                <a:spcPts val="200"/>
              </a:lnSpc>
              <a:spcBef>
                <a:spcPts val="600"/>
              </a:spcBef>
            </a:pPr>
            <a:endParaRPr lang="en-US" sz="1600" b="1" dirty="0">
              <a:latin typeface="Helvetica"/>
              <a:ea typeface="ＭＳ Ｐゴシック" charset="0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210300" y="4648200"/>
            <a:ext cx="899160" cy="1017650"/>
            <a:chOff x="6705600" y="2057400"/>
            <a:chExt cx="899160" cy="1017650"/>
          </a:xfrm>
        </p:grpSpPr>
        <p:sp>
          <p:nvSpPr>
            <p:cNvPr id="15" name="AutoShape 11"/>
            <p:cNvSpPr>
              <a:spLocks noChangeArrowheads="1"/>
            </p:cNvSpPr>
            <p:nvPr/>
          </p:nvSpPr>
          <p:spPr bwMode="auto">
            <a:xfrm>
              <a:off x="6705600" y="2057400"/>
              <a:ext cx="365760" cy="179450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FF66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/>
            <a:p>
              <a:pPr defTabSz="455613">
                <a:lnSpc>
                  <a:spcPts val="200"/>
                </a:lnSpc>
                <a:spcBef>
                  <a:spcPts val="600"/>
                </a:spcBef>
              </a:pPr>
              <a:endParaRPr lang="en-US" sz="1600" b="1" dirty="0">
                <a:latin typeface="Helvetica"/>
                <a:ea typeface="ＭＳ Ｐゴシック" charset="0"/>
                <a:cs typeface="Helvetica"/>
              </a:endParaRPr>
            </a:p>
          </p:txBody>
        </p:sp>
        <p:sp>
          <p:nvSpPr>
            <p:cNvPr id="16" name="AutoShape 11"/>
            <p:cNvSpPr>
              <a:spLocks noChangeArrowheads="1"/>
            </p:cNvSpPr>
            <p:nvPr/>
          </p:nvSpPr>
          <p:spPr bwMode="auto">
            <a:xfrm>
              <a:off x="6934200" y="2895600"/>
              <a:ext cx="365760" cy="179450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FF66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/>
            <a:p>
              <a:pPr defTabSz="455613">
                <a:lnSpc>
                  <a:spcPts val="200"/>
                </a:lnSpc>
                <a:spcBef>
                  <a:spcPts val="600"/>
                </a:spcBef>
              </a:pPr>
              <a:endParaRPr lang="en-US" sz="1600" b="1" dirty="0">
                <a:latin typeface="Helvetica"/>
                <a:ea typeface="ＭＳ Ｐゴシック" charset="0"/>
                <a:cs typeface="Helvetica"/>
              </a:endParaRPr>
            </a:p>
          </p:txBody>
        </p:sp>
        <p:sp>
          <p:nvSpPr>
            <p:cNvPr id="17" name="AutoShape 11"/>
            <p:cNvSpPr>
              <a:spLocks noChangeArrowheads="1"/>
            </p:cNvSpPr>
            <p:nvPr/>
          </p:nvSpPr>
          <p:spPr bwMode="auto">
            <a:xfrm>
              <a:off x="7239000" y="2286000"/>
              <a:ext cx="365760" cy="179450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FF66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/>
            <a:p>
              <a:pPr defTabSz="455613">
                <a:lnSpc>
                  <a:spcPts val="200"/>
                </a:lnSpc>
                <a:spcBef>
                  <a:spcPts val="600"/>
                </a:spcBef>
              </a:pPr>
              <a:endParaRPr lang="en-US" sz="1600" b="1" dirty="0">
                <a:latin typeface="Helvetica"/>
                <a:ea typeface="ＭＳ Ｐゴシック" charset="0"/>
                <a:cs typeface="Helvetica"/>
              </a:endParaRPr>
            </a:p>
          </p:txBody>
        </p:sp>
      </p:grpSp>
      <p:sp>
        <p:nvSpPr>
          <p:cNvPr id="18" name="AutoShape 11"/>
          <p:cNvSpPr>
            <a:spLocks noChangeArrowheads="1"/>
          </p:cNvSpPr>
          <p:nvPr/>
        </p:nvSpPr>
        <p:spPr bwMode="auto">
          <a:xfrm rot="1685916">
            <a:off x="5633334" y="4672959"/>
            <a:ext cx="365760" cy="179450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/>
          <a:p>
            <a:pPr defTabSz="455613">
              <a:lnSpc>
                <a:spcPts val="200"/>
              </a:lnSpc>
              <a:spcBef>
                <a:spcPts val="600"/>
              </a:spcBef>
            </a:pPr>
            <a:endParaRPr lang="en-US" sz="1600" b="1" dirty="0"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83159" y="4267200"/>
            <a:ext cx="2367714" cy="167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200400" y="3265550"/>
            <a:ext cx="50673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4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Panic: 2001 Rust Hits South American Soybeans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Paraguay </a:t>
            </a:r>
            <a:r>
              <a:rPr lang="en-US" dirty="0" smtClean="0"/>
              <a:t>2001</a:t>
            </a:r>
            <a:endParaRPr lang="en-US" dirty="0"/>
          </a:p>
          <a:p>
            <a:r>
              <a:rPr lang="en-US" dirty="0"/>
              <a:t>Brazil </a:t>
            </a:r>
            <a:r>
              <a:rPr lang="en-US" dirty="0" smtClean="0"/>
              <a:t>2001</a:t>
            </a:r>
            <a:r>
              <a:rPr lang="en-US" dirty="0"/>
              <a:t>-</a:t>
            </a:r>
            <a:r>
              <a:rPr lang="en-US" dirty="0" smtClean="0"/>
              <a:t>2002  </a:t>
            </a:r>
            <a:endParaRPr lang="en-US" dirty="0"/>
          </a:p>
          <a:p>
            <a:pPr lvl="1"/>
            <a:r>
              <a:rPr lang="en-US" dirty="0"/>
              <a:t>60% of </a:t>
            </a:r>
            <a:r>
              <a:rPr lang="en-US" dirty="0" smtClean="0"/>
              <a:t>acreage</a:t>
            </a:r>
            <a:endParaRPr lang="en-US" dirty="0"/>
          </a:p>
          <a:p>
            <a:pPr lvl="1"/>
            <a:r>
              <a:rPr lang="en-US" dirty="0"/>
              <a:t>0.1 million </a:t>
            </a:r>
            <a:r>
              <a:rPr lang="en-US" dirty="0" smtClean="0"/>
              <a:t>metric tons </a:t>
            </a:r>
          </a:p>
          <a:p>
            <a:pPr marL="693737" lvl="2" indent="0">
              <a:buNone/>
            </a:pPr>
            <a:endParaRPr lang="en-US" dirty="0"/>
          </a:p>
          <a:p>
            <a:r>
              <a:rPr lang="en-US" dirty="0" smtClean="0"/>
              <a:t>Brazil 2003</a:t>
            </a:r>
            <a:endParaRPr lang="en-US" dirty="0"/>
          </a:p>
          <a:p>
            <a:pPr lvl="1"/>
            <a:r>
              <a:rPr lang="en-US" dirty="0"/>
              <a:t>&gt;90% Brazil </a:t>
            </a:r>
            <a:r>
              <a:rPr lang="en-US" dirty="0" smtClean="0"/>
              <a:t>fields</a:t>
            </a:r>
          </a:p>
          <a:p>
            <a:pPr lvl="1"/>
            <a:r>
              <a:rPr lang="en-US" dirty="0" smtClean="0"/>
              <a:t>&gt;$487 </a:t>
            </a:r>
            <a:r>
              <a:rPr lang="en-US" dirty="0"/>
              <a:t>million</a:t>
            </a:r>
          </a:p>
          <a:p>
            <a:pPr lvl="1"/>
            <a:r>
              <a:rPr lang="en-US" dirty="0"/>
              <a:t>80% of soybeans </a:t>
            </a:r>
            <a:endParaRPr lang="en-US" dirty="0" smtClean="0"/>
          </a:p>
          <a:p>
            <a:pPr lvl="2"/>
            <a:r>
              <a:rPr lang="en-US" dirty="0" smtClean="0"/>
              <a:t>Sprayed 2X</a:t>
            </a:r>
          </a:p>
          <a:p>
            <a:pPr lvl="2"/>
            <a:r>
              <a:rPr lang="en-US" dirty="0" smtClean="0"/>
              <a:t>$</a:t>
            </a:r>
            <a:r>
              <a:rPr lang="en-US" dirty="0"/>
              <a:t>544 </a:t>
            </a:r>
            <a:r>
              <a:rPr lang="en-US" dirty="0" smtClean="0"/>
              <a:t>million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SoybeanRust0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59699" y="2197499"/>
            <a:ext cx="4724400" cy="3529802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181600" y="6416675"/>
            <a:ext cx="3810000" cy="2889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pPr algn="l"/>
            <a:r>
              <a:rPr lang="en-US" sz="900" dirty="0" smtClean="0">
                <a:latin typeface="+mj-lt"/>
              </a:rPr>
              <a:t>Image: </a:t>
            </a:r>
            <a:r>
              <a:rPr lang="en-US" sz="900" dirty="0" err="1" smtClean="0">
                <a:latin typeface="+mj-lt"/>
              </a:rPr>
              <a:t>Aspnet.org</a:t>
            </a:r>
            <a:endParaRPr lang="en-US" sz="900" dirty="0" smtClean="0">
              <a:latin typeface="+mj-lt"/>
            </a:endParaRPr>
          </a:p>
          <a:p>
            <a:pPr algn="l"/>
            <a:r>
              <a:rPr lang="en-US" sz="900" dirty="0" err="1"/>
              <a:t>Yorinori</a:t>
            </a:r>
            <a:r>
              <a:rPr lang="en-US" sz="900" dirty="0"/>
              <a:t> et al., 2005. Plant Disease 89:675-677.</a:t>
            </a:r>
          </a:p>
        </p:txBody>
      </p:sp>
    </p:spTree>
    <p:extLst>
      <p:ext uri="{BB962C8B-B14F-4D97-AF65-F5344CB8AC3E}">
        <p14:creationId xmlns:p14="http://schemas.microsoft.com/office/powerpoint/2010/main" val="41252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4800" y="4191000"/>
            <a:ext cx="2964574" cy="1924110"/>
            <a:chOff x="304800" y="4191000"/>
            <a:chExt cx="2964574" cy="1924110"/>
          </a:xfrm>
        </p:grpSpPr>
        <p:pic>
          <p:nvPicPr>
            <p:cNvPr id="11" name="Picture 10" descr="IMG_0854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" t="18952" r="4766" b="7037"/>
            <a:stretch/>
          </p:blipFill>
          <p:spPr>
            <a:xfrm>
              <a:off x="304800" y="4191000"/>
              <a:ext cx="2964574" cy="156417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</p:pic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914400" y="5715000"/>
              <a:ext cx="170379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D7F3E"/>
                  </a:solidFill>
                  <a:latin typeface="Helvetica"/>
                  <a:ea typeface="Arial" charset="0"/>
                  <a:cs typeface="Helvetica"/>
                </a:rPr>
                <a:t>Seed chips</a:t>
              </a:r>
              <a:endParaRPr lang="en-US" sz="2000" b="1" dirty="0">
                <a:solidFill>
                  <a:srgbClr val="0D7F3E"/>
                </a:solidFill>
                <a:latin typeface="Helvetica"/>
                <a:ea typeface="Arial" charset="0"/>
                <a:cs typeface="Helvetic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</a:t>
            </a:r>
            <a:r>
              <a:rPr lang="en-US" dirty="0" smtClean="0"/>
              <a:t>Genotyping Workflow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1524000"/>
            <a:ext cx="1954090" cy="1847268"/>
            <a:chOff x="228600" y="1524000"/>
            <a:chExt cx="1954090" cy="1847268"/>
          </a:xfrm>
        </p:grpSpPr>
        <p:pic>
          <p:nvPicPr>
            <p:cNvPr id="13" name="Picture 12" descr="IMG_4389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4" t="16666" r="30753" b="17045"/>
            <a:stretch/>
          </p:blipFill>
          <p:spPr>
            <a:xfrm>
              <a:off x="381000" y="1524000"/>
              <a:ext cx="1734042" cy="1489361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</p:pic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228600" y="2971158"/>
              <a:ext cx="195409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8000"/>
                  </a:solidFill>
                  <a:latin typeface="Helvetica"/>
                  <a:ea typeface="Arial" charset="0"/>
                  <a:cs typeface="Helvetica"/>
                </a:rPr>
                <a:t>Plant tissue</a:t>
              </a:r>
              <a:endParaRPr lang="en-US" sz="2000" b="1" dirty="0">
                <a:solidFill>
                  <a:srgbClr val="008000"/>
                </a:solidFill>
                <a:latin typeface="Helvetica"/>
                <a:ea typeface="Arial" charset="0"/>
                <a:cs typeface="Helvetic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609504" y="3432868"/>
            <a:ext cx="1858096" cy="1291532"/>
            <a:chOff x="5304704" y="3285723"/>
            <a:chExt cx="1858096" cy="129153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959" t="49189" r="39246" b="41114"/>
            <a:stretch/>
          </p:blipFill>
          <p:spPr>
            <a:xfrm rot="4729277">
              <a:off x="4769191" y="3821236"/>
              <a:ext cx="1291532" cy="220506"/>
            </a:xfrm>
            <a:prstGeom prst="rect">
              <a:avLst/>
            </a:prstGeom>
          </p:spPr>
        </p:pic>
        <p:sp>
          <p:nvSpPr>
            <p:cNvPr id="16" name="AutoShape 11"/>
            <p:cNvSpPr>
              <a:spLocks noChangeArrowheads="1"/>
            </p:cNvSpPr>
            <p:nvPr/>
          </p:nvSpPr>
          <p:spPr bwMode="auto">
            <a:xfrm>
              <a:off x="5547360" y="3810000"/>
              <a:ext cx="1463040" cy="175034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5448300" y="3510455"/>
              <a:ext cx="17145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 smtClean="0">
                  <a:latin typeface="Helvetica"/>
                  <a:ea typeface="Arial" charset="0"/>
                  <a:cs typeface="Helvetica"/>
                </a:rPr>
                <a:t>Extracted DNA</a:t>
              </a:r>
              <a:endParaRPr lang="en-US" sz="1600" b="1" dirty="0">
                <a:latin typeface="Helvetica"/>
                <a:ea typeface="Arial" charset="0"/>
                <a:cs typeface="Helvetica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81200" y="1524000"/>
            <a:ext cx="3670569" cy="1723692"/>
            <a:chOff x="1981200" y="1524000"/>
            <a:chExt cx="3670569" cy="1723692"/>
          </a:xfrm>
        </p:grpSpPr>
        <p:pic>
          <p:nvPicPr>
            <p:cNvPr id="8" name="Picture 7" descr="2012-08-03 14.32.03.jp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" t="3257" r="7609" b="23983"/>
            <a:stretch/>
          </p:blipFill>
          <p:spPr>
            <a:xfrm>
              <a:off x="2590800" y="1524000"/>
              <a:ext cx="2492373" cy="14893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</p:pic>
        <p:sp>
          <p:nvSpPr>
            <p:cNvPr id="18" name="AutoShape 11"/>
            <p:cNvSpPr>
              <a:spLocks noChangeArrowheads="1"/>
            </p:cNvSpPr>
            <p:nvPr/>
          </p:nvSpPr>
          <p:spPr bwMode="auto">
            <a:xfrm rot="2250249">
              <a:off x="5010703" y="3072658"/>
              <a:ext cx="641066" cy="175034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  <p:sp>
          <p:nvSpPr>
            <p:cNvPr id="29" name="AutoShape 11"/>
            <p:cNvSpPr>
              <a:spLocks noChangeArrowheads="1"/>
            </p:cNvSpPr>
            <p:nvPr/>
          </p:nvSpPr>
          <p:spPr bwMode="auto">
            <a:xfrm>
              <a:off x="1981200" y="2209800"/>
              <a:ext cx="641065" cy="175034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324600" y="1600200"/>
            <a:ext cx="2920407" cy="5486400"/>
            <a:chOff x="6324600" y="1600200"/>
            <a:chExt cx="2920407" cy="5486400"/>
          </a:xfrm>
        </p:grpSpPr>
        <p:pic>
          <p:nvPicPr>
            <p:cNvPr id="9" name="Picture 8" descr="2012-08-03 14.50.21.jp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4" t="15102" r="2492" b="2676"/>
            <a:stretch/>
          </p:blipFill>
          <p:spPr>
            <a:xfrm>
              <a:off x="6501807" y="4633844"/>
              <a:ext cx="2514600" cy="1690756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</p:pic>
        <p:pic>
          <p:nvPicPr>
            <p:cNvPr id="10" name="Picture 9" descr="IMG_0526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5" t="34100" r="23268" b="12059"/>
            <a:stretch/>
          </p:blipFill>
          <p:spPr>
            <a:xfrm>
              <a:off x="6406267" y="1600200"/>
              <a:ext cx="2610140" cy="1321455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</p:pic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>
              <a:off x="6324600" y="2895600"/>
              <a:ext cx="292040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 smtClean="0">
                  <a:latin typeface="Helvetica"/>
                  <a:ea typeface="Arial" charset="0"/>
                  <a:cs typeface="Helvetica"/>
                </a:rPr>
                <a:t>SimpleProbe genotyping</a:t>
              </a:r>
            </a:p>
            <a:p>
              <a:pPr algn="ctr"/>
              <a:r>
                <a:rPr lang="en-US" sz="1600" b="1" dirty="0" smtClean="0">
                  <a:latin typeface="Helvetica"/>
                  <a:ea typeface="Arial" charset="0"/>
                  <a:cs typeface="Helvetica"/>
                </a:rPr>
                <a:t>Roche</a:t>
              </a:r>
              <a:endParaRPr lang="en-US" sz="1600" b="1" dirty="0">
                <a:latin typeface="Helvetica"/>
                <a:ea typeface="Arial" charset="0"/>
                <a:cs typeface="Helvetica"/>
              </a:endParaRPr>
            </a:p>
          </p:txBody>
        </p:sp>
        <p:sp>
          <p:nvSpPr>
            <p:cNvPr id="24" name="Rectangle 5"/>
            <p:cNvSpPr>
              <a:spLocks noChangeArrowheads="1"/>
            </p:cNvSpPr>
            <p:nvPr/>
          </p:nvSpPr>
          <p:spPr bwMode="auto">
            <a:xfrm>
              <a:off x="6401562" y="6255603"/>
              <a:ext cx="270484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 smtClean="0">
                  <a:latin typeface="Helvetica"/>
                  <a:ea typeface="Arial" charset="0"/>
                  <a:cs typeface="Helvetica"/>
                </a:rPr>
                <a:t>KASPar genotyping </a:t>
              </a:r>
            </a:p>
            <a:p>
              <a:pPr algn="ctr"/>
              <a:r>
                <a:rPr lang="en-US" sz="1600" b="1" dirty="0" err="1" smtClean="0">
                  <a:latin typeface="Helvetica"/>
                  <a:ea typeface="Arial" charset="0"/>
                  <a:cs typeface="Helvetica"/>
                </a:rPr>
                <a:t>KBioscience</a:t>
              </a:r>
              <a:endParaRPr lang="en-US" sz="1600" b="1" dirty="0" smtClean="0">
                <a:latin typeface="Helvetica"/>
                <a:ea typeface="Arial" charset="0"/>
                <a:cs typeface="Helvetica"/>
              </a:endParaRPr>
            </a:p>
            <a:p>
              <a:pPr algn="ctr"/>
              <a:endParaRPr lang="en-US" sz="1600" b="1" dirty="0">
                <a:latin typeface="Helvetica"/>
                <a:ea typeface="Arial" charset="0"/>
                <a:cs typeface="Helvetica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auto">
            <a:xfrm>
              <a:off x="7239000" y="3713946"/>
              <a:ext cx="114300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500" b="1" dirty="0" smtClean="0">
                  <a:solidFill>
                    <a:srgbClr val="0000FF"/>
                  </a:solidFill>
                  <a:latin typeface="Helvetica"/>
                  <a:ea typeface="Arial" charset="0"/>
                  <a:cs typeface="Helvetica"/>
                </a:rPr>
                <a:t>Or</a:t>
              </a:r>
              <a:endParaRPr lang="en-US" sz="2500" b="1" dirty="0">
                <a:solidFill>
                  <a:srgbClr val="0000FF"/>
                </a:solidFill>
                <a:latin typeface="Helvetica"/>
                <a:ea typeface="Arial" charset="0"/>
                <a:cs typeface="Helvetica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16535" y="4267200"/>
            <a:ext cx="2720971" cy="1296924"/>
            <a:chOff x="3016535" y="4267200"/>
            <a:chExt cx="2720971" cy="1296924"/>
          </a:xfrm>
        </p:grpSpPr>
        <p:grpSp>
          <p:nvGrpSpPr>
            <p:cNvPr id="25" name="Group 24"/>
            <p:cNvGrpSpPr/>
            <p:nvPr/>
          </p:nvGrpSpPr>
          <p:grpSpPr>
            <a:xfrm>
              <a:off x="3016535" y="4267200"/>
              <a:ext cx="2241265" cy="1296924"/>
              <a:chOff x="3016535" y="4267200"/>
              <a:chExt cx="2241265" cy="1296924"/>
            </a:xfrm>
          </p:grpSpPr>
          <p:pic>
            <p:nvPicPr>
              <p:cNvPr id="6" name="Picture 5" descr="18961000_300.jpe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5200" y="4267200"/>
                <a:ext cx="1752600" cy="12969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</p:pic>
          <p:sp>
            <p:nvSpPr>
              <p:cNvPr id="15" name="AutoShape 11"/>
              <p:cNvSpPr>
                <a:spLocks noChangeArrowheads="1"/>
              </p:cNvSpPr>
              <p:nvPr/>
            </p:nvSpPr>
            <p:spPr bwMode="auto">
              <a:xfrm>
                <a:off x="3016535" y="4979298"/>
                <a:ext cx="641065" cy="175034"/>
              </a:xfrm>
              <a:prstGeom prst="rightArrow">
                <a:avLst>
                  <a:gd name="adj1" fmla="val 50000"/>
                  <a:gd name="adj2" fmla="val 97049"/>
                </a:avLst>
              </a:prstGeom>
              <a:solidFill>
                <a:srgbClr val="000090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  <a:effectLst>
                <a:softEdge rad="1270000"/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wrap="none" lIns="19033" tIns="9517" rIns="19033" bIns="9517" anchor="ctr"/>
              <a:lstStyle>
                <a:lvl1pPr defTabSz="455613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defTabSz="455613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lnSpc>
                    <a:spcPts val="200"/>
                  </a:lnSpc>
                  <a:spcBef>
                    <a:spcPts val="600"/>
                  </a:spcBef>
                  <a:defRPr/>
                </a:pPr>
                <a:endParaRPr lang="en-US" sz="1600" b="1" dirty="0" smtClean="0">
                  <a:latin typeface="Helvetica"/>
                  <a:cs typeface="Helvetica"/>
                </a:endParaRPr>
              </a:p>
            </p:txBody>
          </p:sp>
        </p:grpSp>
        <p:sp>
          <p:nvSpPr>
            <p:cNvPr id="17" name="AutoShape 11"/>
            <p:cNvSpPr>
              <a:spLocks noChangeArrowheads="1"/>
            </p:cNvSpPr>
            <p:nvPr/>
          </p:nvSpPr>
          <p:spPr bwMode="auto">
            <a:xfrm rot="19109308">
              <a:off x="5096441" y="4762458"/>
              <a:ext cx="641065" cy="175034"/>
            </a:xfrm>
            <a:prstGeom prst="rightArrow">
              <a:avLst>
                <a:gd name="adj1" fmla="val 50000"/>
                <a:gd name="adj2" fmla="val 97049"/>
              </a:avLst>
            </a:prstGeom>
            <a:solidFill>
              <a:srgbClr val="00009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softEdge rad="127000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wrap="none" lIns="19033" tIns="9517" rIns="19033" bIns="9517" anchor="ctr"/>
            <a:lstStyle>
              <a:lvl1pPr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defTabSz="455613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200"/>
                </a:lnSpc>
                <a:spcBef>
                  <a:spcPts val="600"/>
                </a:spcBef>
                <a:defRPr/>
              </a:pPr>
              <a:endParaRPr lang="en-US" sz="1600" b="1" dirty="0" smtClean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0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6" descr="Dillon-1500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663124"/>
            <a:ext cx="4144566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19" descr="BenxHyuuga-1500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31" y="1663124"/>
            <a:ext cx="4144566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1955602" y="2059290"/>
            <a:ext cx="542925" cy="23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altLang="ja-JP" sz="1300" b="1">
                <a:cs typeface="Arial" charset="0"/>
              </a:rPr>
              <a:t>[T]</a:t>
            </a:r>
            <a:endParaRPr lang="en-US" sz="1300" b="1">
              <a:cs typeface="Arial" charset="0"/>
            </a:endParaRP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1417439" y="1868790"/>
            <a:ext cx="514350" cy="23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altLang="ja-JP" sz="1300" b="1">
                <a:cs typeface="Arial" charset="0"/>
              </a:rPr>
              <a:t>[G]</a:t>
            </a:r>
            <a:endParaRPr lang="en-US" sz="1300" b="1">
              <a:cs typeface="Arial" charset="0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6467475" y="2300590"/>
            <a:ext cx="542925" cy="23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altLang="ja-JP" sz="1300" b="1">
                <a:cs typeface="Arial" charset="0"/>
              </a:rPr>
              <a:t>[T]</a:t>
            </a:r>
            <a:endParaRPr lang="en-US" sz="1300" b="1">
              <a:cs typeface="Arial" charset="0"/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5960269" y="1970390"/>
            <a:ext cx="514350" cy="23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1300" b="1">
                <a:cs typeface="Arial" charset="0"/>
              </a:rPr>
              <a:t>[G]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653058" y="1894190"/>
            <a:ext cx="257175" cy="331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1900" b="1">
                <a:cs typeface="Arial" charset="0"/>
              </a:rPr>
              <a:t>A</a:t>
            </a:r>
            <a:endParaRPr lang="en-US" sz="1900" b="1">
              <a:solidFill>
                <a:srgbClr val="3B31FD"/>
              </a:solidFill>
              <a:cs typeface="Arial" charset="0"/>
            </a:endParaRPr>
          </a:p>
        </p:txBody>
      </p:sp>
      <p:sp>
        <p:nvSpPr>
          <p:cNvPr id="20488" name="Rectangle 5"/>
          <p:cNvSpPr>
            <a:spLocks noChangeArrowheads="1"/>
          </p:cNvSpPr>
          <p:nvPr/>
        </p:nvSpPr>
        <p:spPr bwMode="auto">
          <a:xfrm>
            <a:off x="5110758" y="1906890"/>
            <a:ext cx="257175" cy="331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1900" b="1">
                <a:cs typeface="Arial" charset="0"/>
              </a:rPr>
              <a:t>B</a:t>
            </a:r>
            <a:endParaRPr lang="en-US" sz="1900" b="1">
              <a:solidFill>
                <a:srgbClr val="3B31FD"/>
              </a:solidFill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" y="5511224"/>
            <a:ext cx="8991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baseline="30000" dirty="0" smtClean="0"/>
              <a:t>SNP06</a:t>
            </a:r>
            <a:r>
              <a:rPr lang="en-US" sz="3200" b="1" baseline="30000" dirty="0"/>
              <a:t>-44058 PCR </a:t>
            </a:r>
            <a:r>
              <a:rPr lang="en-US" sz="3200" b="1" baseline="30000" dirty="0" smtClean="0"/>
              <a:t>reactions</a:t>
            </a:r>
            <a:r>
              <a:rPr lang="en-US" sz="3200" b="1" dirty="0" smtClean="0"/>
              <a:t> </a:t>
            </a:r>
            <a:r>
              <a:rPr lang="en-US" sz="3200" b="1" baseline="30000" dirty="0" smtClean="0"/>
              <a:t>for </a:t>
            </a:r>
            <a:r>
              <a:rPr lang="en-US" sz="3200" b="1" baseline="30000" dirty="0"/>
              <a:t>the detection of </a:t>
            </a:r>
            <a:r>
              <a:rPr lang="en-US" sz="3200" b="1" i="1" baseline="30000" dirty="0"/>
              <a:t>Rpp3 </a:t>
            </a:r>
            <a:endParaRPr lang="en-US" sz="3200" b="1" i="1" dirty="0"/>
          </a:p>
        </p:txBody>
      </p:sp>
      <p:sp>
        <p:nvSpPr>
          <p:cNvPr id="24" name="Oval 23"/>
          <p:cNvSpPr/>
          <p:nvPr/>
        </p:nvSpPr>
        <p:spPr>
          <a:xfrm rot="1456798">
            <a:off x="8154470" y="2099037"/>
            <a:ext cx="568049" cy="498023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 rot="1456798">
            <a:off x="8314561" y="2207392"/>
            <a:ext cx="320527" cy="152719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352800" y="2006024"/>
            <a:ext cx="838200" cy="685800"/>
            <a:chOff x="-5004519" y="309118"/>
            <a:chExt cx="876745" cy="681482"/>
          </a:xfrm>
        </p:grpSpPr>
        <p:cxnSp>
          <p:nvCxnSpPr>
            <p:cNvPr id="27" name="Straight Connector 26"/>
            <p:cNvCxnSpPr/>
            <p:nvPr/>
          </p:nvCxnSpPr>
          <p:spPr>
            <a:xfrm flipH="1" flipV="1">
              <a:off x="-4572000" y="838200"/>
              <a:ext cx="123826" cy="41275"/>
            </a:xfrm>
            <a:prstGeom prst="line">
              <a:avLst/>
            </a:prstGeom>
            <a:ln>
              <a:solidFill>
                <a:srgbClr val="1FC91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-4460875" y="803275"/>
              <a:ext cx="88900" cy="76200"/>
            </a:xfrm>
            <a:prstGeom prst="line">
              <a:avLst/>
            </a:prstGeom>
            <a:ln>
              <a:solidFill>
                <a:srgbClr val="1FC91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-4501090" y="768350"/>
              <a:ext cx="81490" cy="222250"/>
            </a:xfrm>
            <a:prstGeom prst="line">
              <a:avLst/>
            </a:prstGeom>
            <a:ln>
              <a:solidFill>
                <a:srgbClr val="1FC91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-5004519" y="632943"/>
              <a:ext cx="509895" cy="272417"/>
              <a:chOff x="-5004519" y="632943"/>
              <a:chExt cx="509895" cy="272417"/>
            </a:xfrm>
          </p:grpSpPr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 rot="1417597">
                <a:off x="-5004519" y="662414"/>
                <a:ext cx="509895" cy="242946"/>
              </a:xfrm>
              <a:prstGeom prst="ellipse">
                <a:avLst/>
              </a:prstGeom>
              <a:solidFill>
                <a:srgbClr val="1FC91B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rot="21560799">
                <a:off x="-4983148" y="681710"/>
                <a:ext cx="467153" cy="2043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-4718050" y="8427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-4829969" y="7919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-4942810" y="749302"/>
                <a:ext cx="108079" cy="378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9" idx="1"/>
              </p:cNvCxnSpPr>
              <p:nvPr/>
            </p:nvCxnSpPr>
            <p:spPr>
              <a:xfrm>
                <a:off x="-4880312" y="632943"/>
                <a:ext cx="79712" cy="12905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-4746625" y="694821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-4646913" y="739775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2874065">
              <a:off x="-4813183" y="427857"/>
              <a:ext cx="509895" cy="272417"/>
              <a:chOff x="-5004519" y="632943"/>
              <a:chExt cx="509895" cy="272417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 rot="1417597">
                <a:off x="-5004519" y="662414"/>
                <a:ext cx="509895" cy="242946"/>
              </a:xfrm>
              <a:prstGeom prst="ellipse">
                <a:avLst/>
              </a:prstGeom>
              <a:solidFill>
                <a:srgbClr val="1FC91B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rot="21560799">
                <a:off x="-4983148" y="681710"/>
                <a:ext cx="467153" cy="2043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-4718050" y="8427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-4829969" y="7919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-4942810" y="749302"/>
                <a:ext cx="108079" cy="378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1" idx="1"/>
              </p:cNvCxnSpPr>
              <p:nvPr/>
            </p:nvCxnSpPr>
            <p:spPr>
              <a:xfrm>
                <a:off x="-4880312" y="632943"/>
                <a:ext cx="79712" cy="12905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-4746625" y="694821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-4646913" y="739775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6088290">
              <a:off x="-4518930" y="501247"/>
              <a:ext cx="509895" cy="272417"/>
              <a:chOff x="-5004519" y="632943"/>
              <a:chExt cx="509895" cy="272417"/>
            </a:xfrm>
          </p:grpSpPr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 rot="1417597">
                <a:off x="-5004519" y="662414"/>
                <a:ext cx="509895" cy="242946"/>
              </a:xfrm>
              <a:prstGeom prst="ellipse">
                <a:avLst/>
              </a:prstGeom>
              <a:solidFill>
                <a:srgbClr val="1FC91B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rot="21560799">
                <a:off x="-4983148" y="681710"/>
                <a:ext cx="467153" cy="2043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-4718050" y="8427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-4829969" y="7919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-4942810" y="749302"/>
                <a:ext cx="108079" cy="378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3" idx="1"/>
              </p:cNvCxnSpPr>
              <p:nvPr/>
            </p:nvCxnSpPr>
            <p:spPr>
              <a:xfrm>
                <a:off x="-4880312" y="632943"/>
                <a:ext cx="79712" cy="12905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-4746625" y="694821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-4646913" y="739775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118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Nematode A1 and A2 graph only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950" y="63148"/>
            <a:ext cx="4200525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 descr="Stearic A2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8" y="63148"/>
            <a:ext cx="4223742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2305227" y="3025423"/>
            <a:ext cx="547659" cy="26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/>
          <a:p>
            <a:r>
              <a:rPr lang="en-US" sz="1500" b="1">
                <a:cs typeface="Arial" charset="0"/>
              </a:rPr>
              <a:t>[A/G]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683000" y="1044223"/>
            <a:ext cx="355299" cy="26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/>
          <a:p>
            <a:r>
              <a:rPr lang="en-US" sz="1500" b="1">
                <a:cs typeface="Arial" charset="0"/>
              </a:rPr>
              <a:t>[G]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2994598" y="4901848"/>
            <a:ext cx="344592" cy="26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/>
          <a:p>
            <a:r>
              <a:rPr lang="en-US" sz="1500" b="1">
                <a:cs typeface="Arial" charset="0"/>
              </a:rPr>
              <a:t>[A]</a:t>
            </a:r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 rot="-5400000">
            <a:off x="-1129727" y="2712907"/>
            <a:ext cx="2559844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1700" b="1">
                <a:cs typeface="Arial" charset="0"/>
              </a:rPr>
              <a:t>HEX Dye Intensity</a:t>
            </a:r>
          </a:p>
        </p:txBody>
      </p:sp>
      <p:sp>
        <p:nvSpPr>
          <p:cNvPr id="21511" name="Rectangle 5"/>
          <p:cNvSpPr>
            <a:spLocks noChangeArrowheads="1"/>
          </p:cNvSpPr>
          <p:nvPr/>
        </p:nvSpPr>
        <p:spPr bwMode="auto">
          <a:xfrm>
            <a:off x="1392612" y="5643211"/>
            <a:ext cx="2014538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1700" b="1">
                <a:cs typeface="Arial" charset="0"/>
              </a:rPr>
              <a:t>FAM Dye Intensity</a:t>
            </a:r>
          </a:p>
        </p:txBody>
      </p:sp>
      <p:sp>
        <p:nvSpPr>
          <p:cNvPr id="21512" name="Rectangle 5"/>
          <p:cNvSpPr>
            <a:spLocks noChangeArrowheads="1"/>
          </p:cNvSpPr>
          <p:nvPr/>
        </p:nvSpPr>
        <p:spPr bwMode="auto">
          <a:xfrm>
            <a:off x="7793412" y="4558948"/>
            <a:ext cx="323176" cy="26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/>
          <a:p>
            <a:r>
              <a:rPr lang="en-US" sz="1500" b="1">
                <a:cs typeface="Arial" charset="0"/>
              </a:rPr>
              <a:t>[T]</a:t>
            </a:r>
          </a:p>
        </p:txBody>
      </p:sp>
      <p:sp>
        <p:nvSpPr>
          <p:cNvPr id="21513" name="Rectangle 5"/>
          <p:cNvSpPr>
            <a:spLocks noChangeArrowheads="1"/>
          </p:cNvSpPr>
          <p:nvPr/>
        </p:nvSpPr>
        <p:spPr bwMode="auto">
          <a:xfrm>
            <a:off x="6002712" y="1044223"/>
            <a:ext cx="344592" cy="26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/>
          <a:p>
            <a:r>
              <a:rPr lang="en-US" sz="1500" b="1">
                <a:cs typeface="Arial" charset="0"/>
              </a:rPr>
              <a:t>[C]</a:t>
            </a:r>
          </a:p>
        </p:txBody>
      </p:sp>
      <p:sp>
        <p:nvSpPr>
          <p:cNvPr id="21514" name="Rectangle 5"/>
          <p:cNvSpPr>
            <a:spLocks noChangeArrowheads="1"/>
          </p:cNvSpPr>
          <p:nvPr/>
        </p:nvSpPr>
        <p:spPr bwMode="auto">
          <a:xfrm>
            <a:off x="288308" y="63148"/>
            <a:ext cx="257175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b="1">
                <a:cs typeface="Arial" charset="0"/>
              </a:rPr>
              <a:t>A</a:t>
            </a:r>
            <a:endParaRPr lang="en-US" b="1">
              <a:solidFill>
                <a:srgbClr val="3B31FD"/>
              </a:solidFill>
              <a:cs typeface="Arial" charset="0"/>
            </a:endParaRPr>
          </a:p>
        </p:txBody>
      </p:sp>
      <p:sp>
        <p:nvSpPr>
          <p:cNvPr id="21515" name="Rectangle 5"/>
          <p:cNvSpPr>
            <a:spLocks noChangeArrowheads="1"/>
          </p:cNvSpPr>
          <p:nvPr/>
        </p:nvSpPr>
        <p:spPr bwMode="auto">
          <a:xfrm>
            <a:off x="4854950" y="63148"/>
            <a:ext cx="257175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b="1">
                <a:cs typeface="Arial" charset="0"/>
              </a:rPr>
              <a:t>B</a:t>
            </a:r>
            <a:endParaRPr lang="en-US" b="1">
              <a:solidFill>
                <a:srgbClr val="3B31FD"/>
              </a:solidFill>
              <a:cs typeface="Arial" charset="0"/>
            </a:endParaRPr>
          </a:p>
        </p:txBody>
      </p:sp>
      <p:sp>
        <p:nvSpPr>
          <p:cNvPr id="21516" name="Rectangle 5"/>
          <p:cNvSpPr>
            <a:spLocks noChangeArrowheads="1"/>
          </p:cNvSpPr>
          <p:nvPr/>
        </p:nvSpPr>
        <p:spPr bwMode="auto">
          <a:xfrm rot="-5400000">
            <a:off x="3442273" y="2712907"/>
            <a:ext cx="2559844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1700" b="1">
                <a:cs typeface="Arial" charset="0"/>
              </a:rPr>
              <a:t>HEX Dye Intensity</a:t>
            </a:r>
          </a:p>
        </p:txBody>
      </p:sp>
      <p:sp>
        <p:nvSpPr>
          <p:cNvPr id="21517" name="Rectangle 5"/>
          <p:cNvSpPr>
            <a:spLocks noChangeArrowheads="1"/>
          </p:cNvSpPr>
          <p:nvPr/>
        </p:nvSpPr>
        <p:spPr bwMode="auto">
          <a:xfrm>
            <a:off x="5947944" y="5643211"/>
            <a:ext cx="2014538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1700" b="1">
                <a:cs typeface="Arial" charset="0"/>
              </a:rPr>
              <a:t>FAM Dye Intensity</a:t>
            </a:r>
          </a:p>
        </p:txBody>
      </p:sp>
      <p:sp>
        <p:nvSpPr>
          <p:cNvPr id="15" name="Oval 14"/>
          <p:cNvSpPr/>
          <p:nvPr/>
        </p:nvSpPr>
        <p:spPr>
          <a:xfrm rot="1456798">
            <a:off x="8154470" y="1175336"/>
            <a:ext cx="568049" cy="498023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 rot="1456798">
            <a:off x="8314561" y="1283691"/>
            <a:ext cx="320527" cy="152719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456798">
            <a:off x="8154470" y="1175336"/>
            <a:ext cx="568049" cy="498023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rot="1456798">
            <a:off x="8314561" y="1283691"/>
            <a:ext cx="320527" cy="152719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352800" y="1082323"/>
            <a:ext cx="838200" cy="685800"/>
            <a:chOff x="-5004519" y="309118"/>
            <a:chExt cx="876745" cy="681482"/>
          </a:xfrm>
        </p:grpSpPr>
        <p:cxnSp>
          <p:nvCxnSpPr>
            <p:cNvPr id="21" name="Straight Connector 20"/>
            <p:cNvCxnSpPr/>
            <p:nvPr/>
          </p:nvCxnSpPr>
          <p:spPr>
            <a:xfrm flipH="1" flipV="1">
              <a:off x="-4572000" y="838200"/>
              <a:ext cx="123826" cy="41275"/>
            </a:xfrm>
            <a:prstGeom prst="line">
              <a:avLst/>
            </a:prstGeom>
            <a:ln>
              <a:solidFill>
                <a:srgbClr val="1FC91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-4460875" y="803275"/>
              <a:ext cx="88900" cy="76200"/>
            </a:xfrm>
            <a:prstGeom prst="line">
              <a:avLst/>
            </a:prstGeom>
            <a:ln>
              <a:solidFill>
                <a:srgbClr val="1FC91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4501090" y="768350"/>
              <a:ext cx="81490" cy="222250"/>
            </a:xfrm>
            <a:prstGeom prst="line">
              <a:avLst/>
            </a:prstGeom>
            <a:ln>
              <a:solidFill>
                <a:srgbClr val="1FC91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-5004519" y="632943"/>
              <a:ext cx="509895" cy="272417"/>
              <a:chOff x="-5004519" y="632943"/>
              <a:chExt cx="509895" cy="272417"/>
            </a:xfrm>
          </p:grpSpPr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 rot="1417597">
                <a:off x="-5004519" y="662414"/>
                <a:ext cx="509895" cy="242946"/>
              </a:xfrm>
              <a:prstGeom prst="ellipse">
                <a:avLst/>
              </a:prstGeom>
              <a:solidFill>
                <a:srgbClr val="1FC91B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rot="21560799">
                <a:off x="-4983148" y="681710"/>
                <a:ext cx="467153" cy="2043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-4718050" y="8427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-4829969" y="7919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-4942810" y="749302"/>
                <a:ext cx="108079" cy="378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43" idx="1"/>
              </p:cNvCxnSpPr>
              <p:nvPr/>
            </p:nvCxnSpPr>
            <p:spPr>
              <a:xfrm>
                <a:off x="-4880312" y="632943"/>
                <a:ext cx="79712" cy="12905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-4746625" y="694821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-4646913" y="739775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 rot="2874065">
              <a:off x="-4813183" y="427857"/>
              <a:ext cx="509895" cy="272417"/>
              <a:chOff x="-5004519" y="632943"/>
              <a:chExt cx="509895" cy="272417"/>
            </a:xfrm>
          </p:grpSpPr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 rot="1417597">
                <a:off x="-5004519" y="662414"/>
                <a:ext cx="509895" cy="242946"/>
              </a:xfrm>
              <a:prstGeom prst="ellipse">
                <a:avLst/>
              </a:prstGeom>
              <a:solidFill>
                <a:srgbClr val="1FC91B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 rot="21560799">
                <a:off x="-4983148" y="681710"/>
                <a:ext cx="467153" cy="2043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-4718050" y="8427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-4829969" y="7919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-4942810" y="749302"/>
                <a:ext cx="108079" cy="378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5" idx="1"/>
              </p:cNvCxnSpPr>
              <p:nvPr/>
            </p:nvCxnSpPr>
            <p:spPr>
              <a:xfrm>
                <a:off x="-4880312" y="632943"/>
                <a:ext cx="79712" cy="12905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-4746625" y="694821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-4646913" y="739775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 rot="6088290">
              <a:off x="-4518930" y="501247"/>
              <a:ext cx="509895" cy="272417"/>
              <a:chOff x="-5004519" y="632943"/>
              <a:chExt cx="509895" cy="272417"/>
            </a:xfrm>
          </p:grpSpPr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 rot="1417597">
                <a:off x="-5004519" y="662414"/>
                <a:ext cx="509895" cy="242946"/>
              </a:xfrm>
              <a:prstGeom prst="ellipse">
                <a:avLst/>
              </a:prstGeom>
              <a:solidFill>
                <a:srgbClr val="1FC91B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rot="21560799">
                <a:off x="-4983148" y="681710"/>
                <a:ext cx="467153" cy="2043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-4718050" y="8427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-4829969" y="791956"/>
                <a:ext cx="105569" cy="557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-4942810" y="749302"/>
                <a:ext cx="108079" cy="3785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27" idx="1"/>
              </p:cNvCxnSpPr>
              <p:nvPr/>
            </p:nvCxnSpPr>
            <p:spPr>
              <a:xfrm>
                <a:off x="-4880312" y="632943"/>
                <a:ext cx="79712" cy="12905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-4746625" y="694821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-4646913" y="739775"/>
                <a:ext cx="52688" cy="10972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0" y="6173530"/>
            <a:ext cx="9144000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aseline="30000" dirty="0" smtClean="0"/>
              <a:t>SNP </a:t>
            </a:r>
            <a:r>
              <a:rPr lang="en-US" sz="3200" baseline="30000" dirty="0"/>
              <a:t>genotyping results using the high-throughput DNA extraction method for markers SAPCD-</a:t>
            </a:r>
            <a:r>
              <a:rPr lang="en-US" sz="3200" baseline="30000" dirty="0" smtClean="0"/>
              <a:t>C</a:t>
            </a:r>
            <a:r>
              <a:rPr lang="en-US" sz="3200" dirty="0" smtClean="0"/>
              <a:t> </a:t>
            </a:r>
            <a:r>
              <a:rPr lang="en-US" sz="3200" baseline="30000" dirty="0" smtClean="0"/>
              <a:t>and </a:t>
            </a:r>
            <a:r>
              <a:rPr lang="en-US" sz="3200" baseline="30000" dirty="0"/>
              <a:t>GSM0040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794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1"/>
          <p:cNvGrpSpPr>
            <a:grpSpLocks noChangeAspect="1"/>
          </p:cNvGrpSpPr>
          <p:nvPr/>
        </p:nvGrpSpPr>
        <p:grpSpPr bwMode="auto">
          <a:xfrm>
            <a:off x="806254" y="1741701"/>
            <a:ext cx="3434316" cy="1977804"/>
            <a:chOff x="1219200" y="2438400"/>
            <a:chExt cx="5767699" cy="27659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0996" t="29252" r="29659" b="33038"/>
            <a:stretch/>
          </p:blipFill>
          <p:spPr>
            <a:xfrm>
              <a:off x="1219200" y="2438400"/>
              <a:ext cx="3597480" cy="2299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30748" t="30012" r="27009" b="29614"/>
            <a:stretch/>
          </p:blipFill>
          <p:spPr>
            <a:xfrm>
              <a:off x="3124387" y="2742315"/>
              <a:ext cx="3862512" cy="24620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grpSp>
        <p:nvGrpSpPr>
          <p:cNvPr id="6" name="Group 1"/>
          <p:cNvGrpSpPr>
            <a:grpSpLocks noChangeAspect="1"/>
          </p:cNvGrpSpPr>
          <p:nvPr/>
        </p:nvGrpSpPr>
        <p:grpSpPr bwMode="auto">
          <a:xfrm>
            <a:off x="5963923" y="3365379"/>
            <a:ext cx="2818569" cy="3374786"/>
            <a:chOff x="19348597" y="11132127"/>
            <a:chExt cx="3363912" cy="4027488"/>
          </a:xfrm>
        </p:grpSpPr>
        <p:pic>
          <p:nvPicPr>
            <p:cNvPr id="7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8597" y="11132127"/>
              <a:ext cx="3363912" cy="402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8" descr="https://encrypted-tbn2.gstatic.com/images?q=tbn:ANd9GcTNQqJDMaBzwUQlHkIUrqn2YUnHMGMEL6rZnSYKndXYaInBN6yf3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874909">
              <a:off x="20653664" y="12344860"/>
              <a:ext cx="2462213" cy="1127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 descr="http://www.laboratoryequipment.com/sites/laboratoryequipment.com/files/legacyimages/Magazine/Cover_Features/le01_cos_agilen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21" y="1956429"/>
            <a:ext cx="2170890" cy="223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wn Arrow 9"/>
          <p:cNvSpPr/>
          <p:nvPr/>
        </p:nvSpPr>
        <p:spPr>
          <a:xfrm rot="5400000">
            <a:off x="4978336" y="4821946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7727141">
            <a:off x="4823547" y="2670438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90" y="4060105"/>
            <a:ext cx="3542692" cy="198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High-Throughput DNA Extraction from Leaf and Seeds</a:t>
            </a:r>
          </a:p>
        </p:txBody>
      </p:sp>
    </p:spTree>
    <p:extLst>
      <p:ext uri="{BB962C8B-B14F-4D97-AF65-F5344CB8AC3E}">
        <p14:creationId xmlns:p14="http://schemas.microsoft.com/office/powerpoint/2010/main" val="40853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0263"/>
            <a:ext cx="8458200" cy="4833937"/>
          </a:xfrm>
        </p:spPr>
        <p:txBody>
          <a:bodyPr/>
          <a:lstStyle/>
          <a:p>
            <a:r>
              <a:rPr lang="en-US" sz="1600" dirty="0" smtClean="0"/>
              <a:t>Roger Boerma</a:t>
            </a:r>
          </a:p>
          <a:p>
            <a:r>
              <a:rPr lang="en-US" sz="1600" dirty="0" err="1" smtClean="0"/>
              <a:t>Zenglu</a:t>
            </a:r>
            <a:r>
              <a:rPr lang="en-US" sz="1600" dirty="0" smtClean="0"/>
              <a:t> Li</a:t>
            </a:r>
          </a:p>
          <a:p>
            <a:r>
              <a:rPr lang="en-US" sz="1600" dirty="0" smtClean="0"/>
              <a:t>Donna Harris</a:t>
            </a:r>
          </a:p>
          <a:p>
            <a:r>
              <a:rPr lang="en-US" sz="1600" dirty="0" smtClean="0"/>
              <a:t>Tatyana </a:t>
            </a:r>
            <a:r>
              <a:rPr lang="en-US" sz="1600" dirty="0" err="1" smtClean="0"/>
              <a:t>Nienow</a:t>
            </a:r>
            <a:endParaRPr lang="en-US" sz="1600" dirty="0" smtClean="0"/>
          </a:p>
          <a:p>
            <a:r>
              <a:rPr lang="en-US" sz="1600" dirty="0" smtClean="0"/>
              <a:t>Jonathan Serrano</a:t>
            </a:r>
          </a:p>
          <a:p>
            <a:r>
              <a:rPr lang="en-US" sz="1600" dirty="0" err="1" smtClean="0"/>
              <a:t>Kurk</a:t>
            </a:r>
            <a:r>
              <a:rPr lang="en-US" sz="1600" dirty="0" smtClean="0"/>
              <a:t> Lance</a:t>
            </a:r>
          </a:p>
          <a:p>
            <a:r>
              <a:rPr lang="en-US" sz="1600" dirty="0" smtClean="0"/>
              <a:t>David Walker (USDA) – Collaboration and Phenotyping</a:t>
            </a:r>
          </a:p>
          <a:p>
            <a:r>
              <a:rPr lang="en-US" sz="1600" dirty="0" smtClean="0"/>
              <a:t>James </a:t>
            </a:r>
            <a:r>
              <a:rPr lang="en-US" sz="1600" dirty="0"/>
              <a:t>Buck’s Lab (UGA) – </a:t>
            </a:r>
            <a:r>
              <a:rPr lang="en-US" sz="1600" dirty="0" smtClean="0"/>
              <a:t>Phenotyping</a:t>
            </a:r>
          </a:p>
          <a:p>
            <a:r>
              <a:rPr lang="en-US" sz="1600" dirty="0" smtClean="0"/>
              <a:t>Scott Jackson (UGA) </a:t>
            </a:r>
            <a:r>
              <a:rPr lang="en-US" sz="1600" dirty="0"/>
              <a:t>– </a:t>
            </a:r>
            <a:r>
              <a:rPr lang="en-US" sz="1600" dirty="0" smtClean="0"/>
              <a:t>Collaboration</a:t>
            </a:r>
          </a:p>
          <a:p>
            <a:r>
              <a:rPr lang="en-US" sz="1600" dirty="0" smtClean="0"/>
              <a:t>Kerry </a:t>
            </a:r>
            <a:r>
              <a:rPr lang="en-US" sz="1600" dirty="0" err="1"/>
              <a:t>Pedley’s</a:t>
            </a:r>
            <a:r>
              <a:rPr lang="en-US" sz="1600" dirty="0"/>
              <a:t> Lab </a:t>
            </a:r>
            <a:r>
              <a:rPr lang="en-US" sz="1600" dirty="0" smtClean="0"/>
              <a:t>and Mandy Kendrick (</a:t>
            </a:r>
            <a:r>
              <a:rPr lang="en-US" sz="1600" dirty="0"/>
              <a:t>USDA) - Phenotyping</a:t>
            </a:r>
          </a:p>
          <a:p>
            <a:r>
              <a:rPr lang="en-US" sz="1600" dirty="0" smtClean="0"/>
              <a:t>Daniel Phillips (UGA) </a:t>
            </a:r>
            <a:r>
              <a:rPr lang="en-US" sz="1600" dirty="0"/>
              <a:t>- </a:t>
            </a:r>
            <a:r>
              <a:rPr lang="en-US" sz="1600" dirty="0" smtClean="0"/>
              <a:t>Phenotyping</a:t>
            </a:r>
          </a:p>
          <a:p>
            <a:r>
              <a:rPr lang="en-US" sz="1600" dirty="0" smtClean="0"/>
              <a:t>Perry </a:t>
            </a:r>
            <a:r>
              <a:rPr lang="en-US" sz="1600" dirty="0" err="1"/>
              <a:t>Cregan’s</a:t>
            </a:r>
            <a:r>
              <a:rPr lang="en-US" sz="1600" dirty="0"/>
              <a:t> Lab (USDA) – Infinium Chips and fingerprinting</a:t>
            </a:r>
          </a:p>
          <a:p>
            <a:r>
              <a:rPr lang="en-US" sz="1600" dirty="0" err="1" smtClean="0"/>
              <a:t>Dechun</a:t>
            </a:r>
            <a:r>
              <a:rPr lang="en-US" sz="1600" dirty="0" smtClean="0"/>
              <a:t> </a:t>
            </a:r>
            <a:r>
              <a:rPr lang="en-US" sz="1600" dirty="0"/>
              <a:t>Wang’s Lab (MSU) - Infinium Chips’ </a:t>
            </a:r>
            <a:r>
              <a:rPr lang="en-US" sz="1600" dirty="0" smtClean="0"/>
              <a:t>fingerprinting</a:t>
            </a:r>
          </a:p>
          <a:p>
            <a:r>
              <a:rPr lang="en-US" sz="1600" dirty="0" smtClean="0"/>
              <a:t>David </a:t>
            </a:r>
            <a:r>
              <a:rPr lang="en-US" sz="1600" dirty="0" err="1" smtClean="0"/>
              <a:t>Spradlin</a:t>
            </a:r>
            <a:r>
              <a:rPr lang="en-US" sz="1600" dirty="0" smtClean="0"/>
              <a:t>, Dick Miller, and Brian Vermeer</a:t>
            </a:r>
            <a:endParaRPr lang="en-US" sz="1600" dirty="0"/>
          </a:p>
          <a:p>
            <a:r>
              <a:rPr lang="en-US" sz="1600" dirty="0"/>
              <a:t>The Seed Lab </a:t>
            </a:r>
            <a:r>
              <a:rPr lang="en-US" sz="1600" dirty="0" smtClean="0"/>
              <a:t>Team: Gina Bishop, Dale Wood, Earl Baxter</a:t>
            </a:r>
            <a:r>
              <a:rPr lang="en-US" sz="1600" dirty="0"/>
              <a:t>, </a:t>
            </a:r>
            <a:r>
              <a:rPr lang="en-US" sz="1600" dirty="0" err="1" smtClean="0"/>
              <a:t>Briceson</a:t>
            </a:r>
            <a:r>
              <a:rPr lang="en-US" sz="1600" dirty="0" smtClean="0"/>
              <a:t> Wilson, Sarah Stone, and Thorne </a:t>
            </a:r>
            <a:r>
              <a:rPr lang="en-US" sz="1600" dirty="0"/>
              <a:t>Wilson</a:t>
            </a:r>
          </a:p>
          <a:p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9772" y="1371600"/>
            <a:ext cx="3049028" cy="1456021"/>
          </a:xfrm>
          <a:prstGeom prst="rect">
            <a:avLst/>
          </a:prstGeom>
        </p:spPr>
      </p:pic>
      <p:grpSp>
        <p:nvGrpSpPr>
          <p:cNvPr id="6" name="Group 171"/>
          <p:cNvGrpSpPr>
            <a:grpSpLocks/>
          </p:cNvGrpSpPr>
          <p:nvPr/>
        </p:nvGrpSpPr>
        <p:grpSpPr bwMode="auto">
          <a:xfrm>
            <a:off x="4495800" y="2209800"/>
            <a:ext cx="6435470" cy="1551471"/>
            <a:chOff x="-428626" y="1968658"/>
            <a:chExt cx="6892700" cy="162729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678" b="43568"/>
            <a:stretch>
              <a:fillRect/>
            </a:stretch>
          </p:blipFill>
          <p:spPr bwMode="auto">
            <a:xfrm>
              <a:off x="-128645" y="1968658"/>
              <a:ext cx="4476830" cy="844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24"/>
            <p:cNvSpPr txBox="1">
              <a:spLocks noChangeArrowheads="1"/>
            </p:cNvSpPr>
            <p:nvPr/>
          </p:nvSpPr>
          <p:spPr bwMode="auto">
            <a:xfrm>
              <a:off x="-428626" y="3240854"/>
              <a:ext cx="5105423" cy="3551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Institute </a:t>
              </a:r>
              <a:r>
                <a:rPr lang="en-US" sz="1600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of Plant </a:t>
              </a:r>
              <a:r>
                <a:rPr lang="en-US" sz="16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</a:rPr>
                <a:t>Breeding, Genetics &amp; Genomics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87056" y="2743582"/>
              <a:ext cx="6377018" cy="477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/>
                  <a:ea typeface="+mn-ea"/>
                  <a:cs typeface="Helvetica"/>
                </a:rPr>
                <a:t>The University of Georgia</a:t>
              </a:r>
              <a:r>
                <a:rPr lang="en-US" sz="2500" baseline="30000" dirty="0" smtClean="0">
                  <a:solidFill>
                    <a:srgbClr val="FF0000"/>
                  </a:solidFill>
                  <a:latin typeface="Helvetica"/>
                  <a:ea typeface="+mn-ea"/>
                  <a:cs typeface="Helvetica"/>
                </a:rPr>
                <a:t>®</a:t>
              </a:r>
              <a:endParaRPr lang="en-US" sz="2500" baseline="30000" dirty="0">
                <a:solidFill>
                  <a:srgbClr val="FF0000"/>
                </a:solidFill>
                <a:latin typeface="Helvetica"/>
                <a:ea typeface="+mn-ea"/>
                <a:cs typeface="Helvetica"/>
              </a:endParaRPr>
            </a:p>
          </p:txBody>
        </p:sp>
        <p:cxnSp>
          <p:nvCxnSpPr>
            <p:cNvPr id="10" name="Straight Connector 8"/>
            <p:cNvCxnSpPr>
              <a:cxnSpLocks noChangeShapeType="1"/>
            </p:cNvCxnSpPr>
            <p:nvPr/>
          </p:nvCxnSpPr>
          <p:spPr bwMode="auto">
            <a:xfrm>
              <a:off x="-47624" y="3240854"/>
              <a:ext cx="439581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1" name="AutoShape 2" descr="https://mail.google.com/mail/u/0/images/cleardot.gif"/>
          <p:cNvSpPr>
            <a:spLocks noChangeAspect="1" noChangeArrowheads="1"/>
          </p:cNvSpPr>
          <p:nvPr/>
        </p:nvSpPr>
        <p:spPr bwMode="auto">
          <a:xfrm>
            <a:off x="123825" y="-187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Now… Let’s </a:t>
            </a:r>
            <a:r>
              <a:rPr lang="en-US" sz="2800" dirty="0"/>
              <a:t>T</a:t>
            </a:r>
            <a:r>
              <a:rPr lang="en-US" sz="2800" dirty="0" smtClean="0"/>
              <a:t>ransition to the #1 Crop!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Corn breeding in Minnesota</a:t>
            </a:r>
          </a:p>
          <a:p>
            <a:pPr lvl="1"/>
            <a:r>
              <a:rPr lang="en-US" dirty="0" smtClean="0"/>
              <a:t>My goal is to be part of  Monsanto’s powerful future, based on my strong past</a:t>
            </a:r>
          </a:p>
          <a:p>
            <a:pPr lvl="1"/>
            <a:r>
              <a:rPr lang="en-US" dirty="0" smtClean="0"/>
              <a:t>Utilize my strengths </a:t>
            </a:r>
          </a:p>
          <a:p>
            <a:pPr lvl="2"/>
            <a:r>
              <a:rPr lang="en-US" dirty="0" smtClean="0"/>
              <a:t>Inbred development </a:t>
            </a:r>
          </a:p>
          <a:p>
            <a:pPr lvl="2"/>
            <a:r>
              <a:rPr lang="en-US" dirty="0" smtClean="0"/>
              <a:t>Monsanto experience</a:t>
            </a:r>
          </a:p>
          <a:p>
            <a:pPr lvl="2"/>
            <a:r>
              <a:rPr lang="en-US" dirty="0" smtClean="0"/>
              <a:t>Apply knowledge to corn breeding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 descr="Genuity SmartStax RIB Complete Corn Ble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68" y="3706851"/>
            <a:ext cx="3736878" cy="262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1719263"/>
            <a:ext cx="4633063" cy="18022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57700" y="3304401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monsanto.com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Minnesota is 4</a:t>
            </a:r>
            <a:r>
              <a:rPr lang="en-US" baseline="30000" dirty="0" smtClean="0"/>
              <a:t>th</a:t>
            </a:r>
            <a:r>
              <a:rPr lang="en-US" dirty="0" smtClean="0"/>
              <a:t> Largest Corn Producing State </a:t>
            </a:r>
            <a:r>
              <a:rPr lang="en-US" dirty="0" smtClean="0"/>
              <a:t>(2014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000" t="34000" r="20499" b="16222"/>
          <a:stretch/>
        </p:blipFill>
        <p:spPr>
          <a:xfrm>
            <a:off x="990600" y="1620213"/>
            <a:ext cx="7239000" cy="4094787"/>
          </a:xfrm>
          <a:prstGeom prst="rect">
            <a:avLst/>
          </a:prstGeom>
        </p:spPr>
      </p:pic>
      <p:pic>
        <p:nvPicPr>
          <p:cNvPr id="1026" name="Picture 2" descr="http://upload.wikimedia.org/wikipedia/commons/thumb/d/db/Corn_belt.svg/800px-Corn_belt.sv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4"/>
          <a:stretch/>
        </p:blipFill>
        <p:spPr bwMode="auto">
          <a:xfrm>
            <a:off x="1295400" y="2133600"/>
            <a:ext cx="6388100" cy="428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57300" y="6342682"/>
            <a:ext cx="2411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agweb.com/corn-harvest-map/</a:t>
            </a:r>
          </a:p>
          <a:p>
            <a:r>
              <a:rPr lang="en-US" sz="800" dirty="0" smtClean="0"/>
              <a:t>USDA data from 2010</a:t>
            </a:r>
          </a:p>
          <a:p>
            <a:r>
              <a:rPr lang="en-US" sz="800" dirty="0" smtClean="0"/>
              <a:t>usda.gov/</a:t>
            </a:r>
            <a:r>
              <a:rPr lang="en-US" sz="800" dirty="0" err="1" smtClean="0"/>
              <a:t>nass</a:t>
            </a:r>
            <a:r>
              <a:rPr lang="en-US" sz="800" dirty="0" smtClean="0"/>
              <a:t>/PUBS/TODAYRPT/crop1014.pdf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2547251" y="1312455"/>
            <a:ext cx="3884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~7.8 million acres harvested in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Gain of Corn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Genetic gain </a:t>
            </a:r>
            <a:r>
              <a:rPr lang="en-US" sz="2400" dirty="0"/>
              <a:t>in the </a:t>
            </a:r>
            <a:r>
              <a:rPr lang="en-US" sz="2400" dirty="0" smtClean="0"/>
              <a:t>US</a:t>
            </a:r>
          </a:p>
          <a:p>
            <a:pPr lvl="1"/>
            <a:r>
              <a:rPr lang="en-US" sz="2000" dirty="0" smtClean="0"/>
              <a:t>OP, double cross hybrids, single cross hybrids, and biotechnology traits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~1.9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bushels/acre/year</a:t>
            </a:r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Breeding technologies driving genetic gain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19264"/>
            <a:ext cx="4802844" cy="34035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52900" y="522351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USDA-NASS. 2012. </a:t>
            </a:r>
            <a:r>
              <a:rPr lang="en-US" sz="800" b="1" dirty="0"/>
              <a:t>Crop </a:t>
            </a:r>
            <a:r>
              <a:rPr lang="en-US" sz="800" b="1" dirty="0" smtClean="0"/>
              <a:t>Production</a:t>
            </a:r>
            <a:r>
              <a:rPr lang="en-US" sz="800" dirty="0" smtClean="0"/>
              <a:t>: </a:t>
            </a:r>
            <a:r>
              <a:rPr lang="en-US" sz="800" dirty="0" smtClean="0">
                <a:hlinkClick r:id="rId4"/>
              </a:rPr>
              <a:t>agry.purdue.edu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31754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6497" r="31718" b="56385"/>
          <a:stretch/>
        </p:blipFill>
        <p:spPr>
          <a:xfrm>
            <a:off x="4724400" y="2590800"/>
            <a:ext cx="3124200" cy="2052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0018" y="2529456"/>
            <a:ext cx="1182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</a:rPr>
              <a:t>Scutellum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9954" y="2710377"/>
            <a:ext cx="1190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</a:rPr>
              <a:t>Aleurone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50433" y="2726348"/>
            <a:ext cx="190500" cy="104001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8331" y="2946821"/>
            <a:ext cx="182042" cy="14935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0958" y="3018489"/>
            <a:ext cx="852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Haploid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99155" y="3394265"/>
            <a:ext cx="8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Haploid w/ ligule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-1" r="74522" b="-295"/>
          <a:stretch/>
        </p:blipFill>
        <p:spPr>
          <a:xfrm>
            <a:off x="5258331" y="1404881"/>
            <a:ext cx="2153869" cy="53357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46017" y="4580455"/>
            <a:ext cx="3246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 smtClean="0"/>
              <a:t>Melchinger</a:t>
            </a:r>
            <a:r>
              <a:rPr lang="en-US" sz="1100" dirty="0" smtClean="0"/>
              <a:t> et al., 2013: Nature Scientific Reports</a:t>
            </a:r>
            <a:endParaRPr lang="en-US" sz="11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Haploids to Increase the Rate of Genetic Gain 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Double haploid production</a:t>
            </a:r>
          </a:p>
          <a:p>
            <a:pPr lvl="1"/>
            <a:r>
              <a:rPr lang="en-US" sz="2000" dirty="0" smtClean="0"/>
              <a:t>Haploids induced and identified by pigmented </a:t>
            </a:r>
            <a:r>
              <a:rPr lang="en-US" sz="2000" dirty="0" err="1" smtClean="0"/>
              <a:t>scutellum</a:t>
            </a:r>
            <a:r>
              <a:rPr lang="en-US" sz="2000" dirty="0" smtClean="0"/>
              <a:t> and </a:t>
            </a:r>
            <a:r>
              <a:rPr lang="en-US" sz="2000" dirty="0" err="1" smtClean="0"/>
              <a:t>unpigmented</a:t>
            </a:r>
            <a:r>
              <a:rPr lang="en-US" sz="2000" dirty="0" smtClean="0"/>
              <a:t> </a:t>
            </a:r>
            <a:r>
              <a:rPr lang="en-US" sz="2000" dirty="0" err="1" smtClean="0"/>
              <a:t>aleurone</a:t>
            </a:r>
            <a:endParaRPr lang="en-US" sz="2000" dirty="0" smtClean="0"/>
          </a:p>
          <a:p>
            <a:pPr lvl="1"/>
            <a:r>
              <a:rPr lang="en-US" sz="2000" dirty="0" smtClean="0"/>
              <a:t>Chromosome number restored with colchicine</a:t>
            </a:r>
          </a:p>
          <a:p>
            <a:r>
              <a:rPr lang="en-US" sz="2400" dirty="0" smtClean="0"/>
              <a:t>Time savings for inbreds and genetic gain increases</a:t>
            </a: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089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/>
      <p:bldP spid="9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Selection-A Valuable Tool for Corn Breeding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33937"/>
          </a:xfrm>
        </p:spPr>
        <p:txBody>
          <a:bodyPr/>
          <a:lstStyle/>
          <a:p>
            <a:r>
              <a:rPr lang="en-US" sz="2400" dirty="0" smtClean="0"/>
              <a:t>Large data sets available</a:t>
            </a:r>
          </a:p>
          <a:p>
            <a:pPr lvl="1"/>
            <a:r>
              <a:rPr lang="en-US" sz="2000" b="0" dirty="0" smtClean="0"/>
              <a:t>Phenotypic </a:t>
            </a:r>
            <a:r>
              <a:rPr lang="en-US" sz="2000" b="0" dirty="0"/>
              <a:t>information </a:t>
            </a:r>
            <a:r>
              <a:rPr lang="en-US" sz="2000" b="0" dirty="0" smtClean="0"/>
              <a:t>over environments</a:t>
            </a:r>
          </a:p>
          <a:p>
            <a:pPr lvl="1"/>
            <a:r>
              <a:rPr lang="en-US" sz="2000" b="0" dirty="0" smtClean="0"/>
              <a:t>Genomic information</a:t>
            </a:r>
          </a:p>
          <a:p>
            <a:pPr lvl="1"/>
            <a:r>
              <a:rPr lang="en-US" sz="2000" b="0" dirty="0" smtClean="0"/>
              <a:t>Pedigree </a:t>
            </a:r>
            <a:r>
              <a:rPr lang="en-US" sz="2000" b="0" dirty="0"/>
              <a:t>information or </a:t>
            </a:r>
            <a:r>
              <a:rPr lang="en-US" sz="2000" b="0" dirty="0" smtClean="0"/>
              <a:t>kinship</a:t>
            </a:r>
          </a:p>
          <a:p>
            <a:r>
              <a:rPr lang="en-US" sz="2400" dirty="0" smtClean="0"/>
              <a:t>GS helps breeders make decisions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6581001"/>
            <a:ext cx="2616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BemboStd"/>
              </a:rPr>
              <a:t>Massman</a:t>
            </a:r>
            <a:r>
              <a:rPr lang="en-US" sz="1200" dirty="0" smtClean="0">
                <a:latin typeface="BemboStd"/>
              </a:rPr>
              <a:t> et al, 2012: Crop Science</a:t>
            </a:r>
            <a:endParaRPr lang="en-US" sz="1200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724400" y="1447800"/>
            <a:ext cx="4038600" cy="4833937"/>
          </a:xfrm>
        </p:spPr>
        <p:txBody>
          <a:bodyPr/>
          <a:lstStyle/>
          <a:p>
            <a:r>
              <a:rPr lang="en-US" sz="2400" dirty="0" smtClean="0"/>
              <a:t>Combining tools</a:t>
            </a:r>
          </a:p>
          <a:p>
            <a:pPr lvl="1"/>
            <a:r>
              <a:rPr lang="en-US" sz="2000" b="0" dirty="0" smtClean="0"/>
              <a:t>Double haploids and GS</a:t>
            </a:r>
          </a:p>
          <a:p>
            <a:pPr lvl="1"/>
            <a:r>
              <a:rPr lang="en-US" sz="2000" dirty="0" smtClean="0"/>
              <a:t>Predict hybrid performance</a:t>
            </a:r>
            <a:endParaRPr lang="en-US" sz="2000" b="0" dirty="0" smtClean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566129940"/>
              </p:ext>
            </p:extLst>
          </p:nvPr>
        </p:nvGraphicFramePr>
        <p:xfrm>
          <a:off x="2743200" y="4419600"/>
          <a:ext cx="64008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52709290"/>
              </p:ext>
            </p:extLst>
          </p:nvPr>
        </p:nvGraphicFramePr>
        <p:xfrm>
          <a:off x="5562600" y="3862028"/>
          <a:ext cx="1608393" cy="1167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Rectangle 15"/>
          <p:cNvSpPr/>
          <p:nvPr/>
        </p:nvSpPr>
        <p:spPr>
          <a:xfrm>
            <a:off x="2172814" y="7114240"/>
            <a:ext cx="20746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Modified from Wong and Bernardo, 2008</a:t>
            </a:r>
            <a:endParaRPr lang="en-US" sz="1100" dirty="0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16011488"/>
              </p:ext>
            </p:extLst>
          </p:nvPr>
        </p:nvGraphicFramePr>
        <p:xfrm>
          <a:off x="4076700" y="2819400"/>
          <a:ext cx="3695700" cy="1414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114800" y="2819400"/>
            <a:ext cx="301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populations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3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15" grpId="0">
        <p:bldAsOne/>
      </p:bldGraphic>
      <p:bldGraphic spid="19" grpId="0">
        <p:bldAsOne/>
      </p:bldGraphic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1021" r="834"/>
          <a:stretch/>
        </p:blipFill>
        <p:spPr>
          <a:xfrm>
            <a:off x="304800" y="1447800"/>
            <a:ext cx="8763000" cy="5399518"/>
          </a:xfrm>
          <a:prstGeom prst="rect">
            <a:avLst/>
          </a:prstGeom>
        </p:spPr>
      </p:pic>
      <p:sp>
        <p:nvSpPr>
          <p:cNvPr id="28" name="Footer Placeholder 3"/>
          <p:cNvSpPr txBox="1">
            <a:spLocks/>
          </p:cNvSpPr>
          <p:nvPr/>
        </p:nvSpPr>
        <p:spPr>
          <a:xfrm>
            <a:off x="304800" y="6416675"/>
            <a:ext cx="8686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ヒラギノ角ゴ Pro W3" charset="-128"/>
                <a:cs typeface="+mn-cs"/>
              </a:defRPr>
            </a:lvl9pPr>
          </a:lstStyle>
          <a:p>
            <a:pPr>
              <a:defRPr/>
            </a:pPr>
            <a:r>
              <a:rPr lang="en-US" sz="900" dirty="0" smtClean="0">
                <a:latin typeface="+mj-lt"/>
              </a:rPr>
              <a:t>Map: Google Images</a:t>
            </a:r>
          </a:p>
          <a:p>
            <a:pPr>
              <a:defRPr/>
            </a:pPr>
            <a:r>
              <a:rPr lang="en-US" sz="900" dirty="0" smtClean="0">
                <a:latin typeface="+mj-lt"/>
              </a:rPr>
              <a:t>Invasion points based on image </a:t>
            </a:r>
            <a:r>
              <a:rPr lang="en-US" sz="900" dirty="0">
                <a:latin typeface="+mj-lt"/>
              </a:rPr>
              <a:t>by kcp4911 via </a:t>
            </a:r>
            <a:r>
              <a:rPr lang="en-US" sz="900" dirty="0" err="1" smtClean="0">
                <a:latin typeface="+mj-lt"/>
              </a:rPr>
              <a:t>flickr</a:t>
            </a:r>
            <a:endParaRPr lang="en-US" sz="900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Global Invasion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70381" y="3206131"/>
            <a:ext cx="5347661" cy="2145649"/>
            <a:chOff x="570381" y="3206131"/>
            <a:chExt cx="5347661" cy="2145649"/>
          </a:xfrm>
        </p:grpSpPr>
        <p:sp>
          <p:nvSpPr>
            <p:cNvPr id="65" name="12-Point Star 64"/>
            <p:cNvSpPr/>
            <p:nvPr/>
          </p:nvSpPr>
          <p:spPr>
            <a:xfrm>
              <a:off x="5143500" y="48260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>
                <a:latin typeface="+mj-lt"/>
              </a:endParaRPr>
            </a:p>
          </p:txBody>
        </p:sp>
        <p:sp>
          <p:nvSpPr>
            <p:cNvPr id="66" name="12-Point Star 65"/>
            <p:cNvSpPr/>
            <p:nvPr/>
          </p:nvSpPr>
          <p:spPr>
            <a:xfrm>
              <a:off x="5219700" y="51816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>
                <a:latin typeface="+mj-lt"/>
              </a:endParaRPr>
            </a:p>
          </p:txBody>
        </p:sp>
        <p:sp>
          <p:nvSpPr>
            <p:cNvPr id="67" name="12-Point Star 66"/>
            <p:cNvSpPr/>
            <p:nvPr/>
          </p:nvSpPr>
          <p:spPr>
            <a:xfrm>
              <a:off x="5295900" y="42164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>
                <a:latin typeface="+mj-lt"/>
              </a:endParaRPr>
            </a:p>
          </p:txBody>
        </p:sp>
        <p:sp>
          <p:nvSpPr>
            <p:cNvPr id="68" name="12-Point Star 67"/>
            <p:cNvSpPr/>
            <p:nvPr/>
          </p:nvSpPr>
          <p:spPr>
            <a:xfrm>
              <a:off x="5537200" y="42164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>
                <a:latin typeface="+mj-lt"/>
              </a:endParaRPr>
            </a:p>
          </p:txBody>
        </p:sp>
        <p:sp>
          <p:nvSpPr>
            <p:cNvPr id="70" name="12-Point Star 69"/>
            <p:cNvSpPr/>
            <p:nvPr/>
          </p:nvSpPr>
          <p:spPr>
            <a:xfrm>
              <a:off x="5156200" y="38608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>
                <a:latin typeface="+mj-lt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70381" y="3206131"/>
              <a:ext cx="5347661" cy="2031349"/>
              <a:chOff x="570381" y="3206131"/>
              <a:chExt cx="5347661" cy="2031349"/>
            </a:xfrm>
          </p:grpSpPr>
          <p:sp>
            <p:nvSpPr>
              <p:cNvPr id="57" name="12-Point Star 56"/>
              <p:cNvSpPr/>
              <p:nvPr/>
            </p:nvSpPr>
            <p:spPr>
              <a:xfrm>
                <a:off x="609600" y="3810000"/>
                <a:ext cx="228600" cy="170180"/>
              </a:xfrm>
              <a:prstGeom prst="star12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>
                  <a:latin typeface="+mj-lt"/>
                </a:endParaRPr>
              </a:p>
            </p:txBody>
          </p:sp>
          <p:sp>
            <p:nvSpPr>
              <p:cNvPr id="58" name="12-Point Star 57"/>
              <p:cNvSpPr/>
              <p:nvPr/>
            </p:nvSpPr>
            <p:spPr>
              <a:xfrm>
                <a:off x="2133600" y="3505200"/>
                <a:ext cx="228600" cy="170180"/>
              </a:xfrm>
              <a:prstGeom prst="star12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>
                  <a:latin typeface="+mj-lt"/>
                </a:endParaRPr>
              </a:p>
            </p:txBody>
          </p:sp>
          <p:sp>
            <p:nvSpPr>
              <p:cNvPr id="59" name="12-Point Star 58"/>
              <p:cNvSpPr/>
              <p:nvPr/>
            </p:nvSpPr>
            <p:spPr>
              <a:xfrm>
                <a:off x="2476500" y="4254500"/>
                <a:ext cx="228600" cy="170180"/>
              </a:xfrm>
              <a:prstGeom prst="star12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>
                  <a:latin typeface="+mj-lt"/>
                </a:endParaRPr>
              </a:p>
            </p:txBody>
          </p:sp>
          <p:sp>
            <p:nvSpPr>
              <p:cNvPr id="60" name="12-Point Star 59"/>
              <p:cNvSpPr/>
              <p:nvPr/>
            </p:nvSpPr>
            <p:spPr>
              <a:xfrm>
                <a:off x="3060700" y="4889500"/>
                <a:ext cx="228600" cy="170180"/>
              </a:xfrm>
              <a:prstGeom prst="star12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>
                  <a:latin typeface="+mj-lt"/>
                </a:endParaRPr>
              </a:p>
            </p:txBody>
          </p:sp>
          <p:sp>
            <p:nvSpPr>
              <p:cNvPr id="61" name="12-Point Star 60"/>
              <p:cNvSpPr/>
              <p:nvPr/>
            </p:nvSpPr>
            <p:spPr>
              <a:xfrm>
                <a:off x="3289300" y="5067300"/>
                <a:ext cx="228600" cy="170180"/>
              </a:xfrm>
              <a:prstGeom prst="star12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>
                  <a:latin typeface="+mj-lt"/>
                </a:endParaRPr>
              </a:p>
            </p:txBody>
          </p:sp>
          <p:sp>
            <p:nvSpPr>
              <p:cNvPr id="62" name="12-Point Star 61"/>
              <p:cNvSpPr/>
              <p:nvPr/>
            </p:nvSpPr>
            <p:spPr>
              <a:xfrm>
                <a:off x="3429000" y="4622800"/>
                <a:ext cx="228600" cy="170180"/>
              </a:xfrm>
              <a:prstGeom prst="star12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>
                  <a:latin typeface="+mj-lt"/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570381" y="3206131"/>
                <a:ext cx="5347661" cy="1979687"/>
                <a:chOff x="570381" y="3206131"/>
                <a:chExt cx="5347661" cy="1979687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5159005" y="3575488"/>
                  <a:ext cx="584042" cy="307764"/>
                </a:xfrm>
                <a:prstGeom prst="rect">
                  <a:avLst/>
                </a:prstGeom>
                <a:noFill/>
              </p:spPr>
              <p:txBody>
                <a:bodyPr wrap="none" lIns="91429" tIns="45714" rIns="91429" bIns="45714" rtlCol="0">
                  <a:spAutoFit/>
                </a:bodyPr>
                <a:lstStyle/>
                <a:p>
                  <a:r>
                    <a:rPr lang="en-US" sz="1400" b="1" dirty="0">
                      <a:latin typeface="+mj-lt"/>
                      <a:cs typeface="Times New Roman" pitchFamily="18" charset="0"/>
                    </a:rPr>
                    <a:t>1998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5334000" y="3944612"/>
                  <a:ext cx="584042" cy="307764"/>
                </a:xfrm>
                <a:prstGeom prst="rect">
                  <a:avLst/>
                </a:prstGeom>
                <a:noFill/>
              </p:spPr>
              <p:txBody>
                <a:bodyPr wrap="none" lIns="91429" tIns="45714" rIns="91429" bIns="45714" rtlCol="0">
                  <a:spAutoFit/>
                </a:bodyPr>
                <a:lstStyle/>
                <a:p>
                  <a:r>
                    <a:rPr lang="en-US" sz="1400" b="1" dirty="0">
                      <a:latin typeface="+mj-lt"/>
                      <a:cs typeface="Times New Roman" pitchFamily="18" charset="0"/>
                    </a:rPr>
                    <a:t>1996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5256375" y="4878054"/>
                  <a:ext cx="584042" cy="307764"/>
                </a:xfrm>
                <a:prstGeom prst="rect">
                  <a:avLst/>
                </a:prstGeom>
                <a:noFill/>
              </p:spPr>
              <p:txBody>
                <a:bodyPr wrap="none" lIns="91429" tIns="45714" rIns="91429" bIns="45714" rtlCol="0">
                  <a:spAutoFit/>
                </a:bodyPr>
                <a:lstStyle/>
                <a:p>
                  <a:r>
                    <a:rPr lang="en-US" sz="1400" b="1" dirty="0">
                      <a:latin typeface="+mj-lt"/>
                      <a:cs typeface="Times New Roman" pitchFamily="18" charset="0"/>
                    </a:rPr>
                    <a:t>2001</a:t>
                  </a: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080368" y="4531451"/>
                  <a:ext cx="584042" cy="307764"/>
                </a:xfrm>
                <a:prstGeom prst="rect">
                  <a:avLst/>
                </a:prstGeom>
                <a:noFill/>
              </p:spPr>
              <p:txBody>
                <a:bodyPr wrap="none" lIns="91429" tIns="45714" rIns="91429" bIns="45714" rtlCol="0">
                  <a:spAutoFit/>
                </a:bodyPr>
                <a:lstStyle/>
                <a:p>
                  <a:r>
                    <a:rPr lang="en-US" sz="1400" b="1" dirty="0">
                      <a:latin typeface="+mj-lt"/>
                      <a:cs typeface="Times New Roman" pitchFamily="18" charset="0"/>
                    </a:rPr>
                    <a:t>1998</a:t>
                  </a:r>
                </a:p>
              </p:txBody>
            </p:sp>
            <p:grpSp>
              <p:nvGrpSpPr>
                <p:cNvPr id="89" name="Group 88"/>
                <p:cNvGrpSpPr/>
                <p:nvPr/>
              </p:nvGrpSpPr>
              <p:grpSpPr>
                <a:xfrm>
                  <a:off x="570381" y="3206131"/>
                  <a:ext cx="3448399" cy="1853102"/>
                  <a:chOff x="570381" y="3206131"/>
                  <a:chExt cx="3448399" cy="1853102"/>
                </a:xfrm>
              </p:grpSpPr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2160991" y="3206131"/>
                    <a:ext cx="584042" cy="307764"/>
                  </a:xfrm>
                  <a:prstGeom prst="rect">
                    <a:avLst/>
                  </a:prstGeom>
                  <a:noFill/>
                </p:spPr>
                <p:txBody>
                  <a:bodyPr wrap="none" lIns="91429" tIns="45714" rIns="91429" bIns="45714" rtlCol="0">
                    <a:spAutoFit/>
                  </a:bodyPr>
                  <a:lstStyle/>
                  <a:p>
                    <a:r>
                      <a:rPr lang="en-US" sz="1400" b="1" dirty="0">
                        <a:latin typeface="+mj-lt"/>
                        <a:cs typeface="Times New Roman" pitchFamily="18" charset="0"/>
                      </a:rPr>
                      <a:t>2004</a:t>
                    </a: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570381" y="3510771"/>
                    <a:ext cx="584042" cy="307764"/>
                  </a:xfrm>
                  <a:prstGeom prst="rect">
                    <a:avLst/>
                  </a:prstGeom>
                  <a:noFill/>
                </p:spPr>
                <p:txBody>
                  <a:bodyPr wrap="none" lIns="91429" tIns="45714" rIns="91429" bIns="45714" rtlCol="0">
                    <a:spAutoFit/>
                  </a:bodyPr>
                  <a:lstStyle/>
                  <a:p>
                    <a:r>
                      <a:rPr lang="en-US" sz="1400" b="1" dirty="0">
                        <a:latin typeface="+mj-lt"/>
                        <a:cs typeface="Times New Roman" pitchFamily="18" charset="0"/>
                      </a:rPr>
                      <a:t>1994</a:t>
                    </a: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290969" y="3962400"/>
                    <a:ext cx="584042" cy="307764"/>
                  </a:xfrm>
                  <a:prstGeom prst="rect">
                    <a:avLst/>
                  </a:prstGeom>
                  <a:noFill/>
                </p:spPr>
                <p:txBody>
                  <a:bodyPr wrap="none" lIns="91429" tIns="45714" rIns="91429" bIns="45714" rtlCol="0">
                    <a:spAutoFit/>
                  </a:bodyPr>
                  <a:lstStyle/>
                  <a:p>
                    <a:r>
                      <a:rPr lang="en-US" sz="1400" b="1" dirty="0">
                        <a:latin typeface="+mj-lt"/>
                        <a:cs typeface="Times New Roman" pitchFamily="18" charset="0"/>
                      </a:rPr>
                      <a:t>2004</a:t>
                    </a: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3434738" y="4334169"/>
                    <a:ext cx="584042" cy="307764"/>
                  </a:xfrm>
                  <a:prstGeom prst="rect">
                    <a:avLst/>
                  </a:prstGeom>
                  <a:noFill/>
                </p:spPr>
                <p:txBody>
                  <a:bodyPr wrap="none" lIns="91429" tIns="45714" rIns="91429" bIns="45714" rtlCol="0">
                    <a:spAutoFit/>
                  </a:bodyPr>
                  <a:lstStyle/>
                  <a:p>
                    <a:r>
                      <a:rPr lang="en-US" sz="1400" b="1" dirty="0">
                        <a:latin typeface="+mj-lt"/>
                        <a:cs typeface="Times New Roman" pitchFamily="18" charset="0"/>
                      </a:rPr>
                      <a:t>2001</a:t>
                    </a:r>
                  </a:p>
                </p:txBody>
              </p: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3189339" y="4751469"/>
                    <a:ext cx="584042" cy="307764"/>
                  </a:xfrm>
                  <a:prstGeom prst="rect">
                    <a:avLst/>
                  </a:prstGeom>
                  <a:noFill/>
                </p:spPr>
                <p:txBody>
                  <a:bodyPr wrap="none" lIns="91429" tIns="45714" rIns="91429" bIns="45714" rtlCol="0">
                    <a:spAutoFit/>
                  </a:bodyPr>
                  <a:lstStyle/>
                  <a:p>
                    <a:r>
                      <a:rPr lang="en-US" sz="1400" b="1" dirty="0">
                        <a:latin typeface="+mj-lt"/>
                        <a:cs typeface="Times New Roman" pitchFamily="18" charset="0"/>
                      </a:rPr>
                      <a:t>2001</a:t>
                    </a:r>
                  </a:p>
                </p:txBody>
              </p:sp>
            </p:grpSp>
          </p:grpSp>
        </p:grpSp>
      </p:grpSp>
      <p:grpSp>
        <p:nvGrpSpPr>
          <p:cNvPr id="5" name="Group 4"/>
          <p:cNvGrpSpPr/>
          <p:nvPr/>
        </p:nvGrpSpPr>
        <p:grpSpPr>
          <a:xfrm>
            <a:off x="7391400" y="3195019"/>
            <a:ext cx="1118673" cy="1978961"/>
            <a:chOff x="7391400" y="3195019"/>
            <a:chExt cx="1118673" cy="1978961"/>
          </a:xfrm>
        </p:grpSpPr>
        <p:sp>
          <p:nvSpPr>
            <p:cNvPr id="75" name="12-Point Star 74"/>
            <p:cNvSpPr/>
            <p:nvPr/>
          </p:nvSpPr>
          <p:spPr>
            <a:xfrm>
              <a:off x="7391400" y="39116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>
                <a:latin typeface="+mj-lt"/>
              </a:endParaRPr>
            </a:p>
          </p:txBody>
        </p:sp>
        <p:sp>
          <p:nvSpPr>
            <p:cNvPr id="76" name="12-Point Star 75"/>
            <p:cNvSpPr/>
            <p:nvPr/>
          </p:nvSpPr>
          <p:spPr>
            <a:xfrm>
              <a:off x="7950200" y="50038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>
                <a:latin typeface="+mj-lt"/>
              </a:endParaRPr>
            </a:p>
          </p:txBody>
        </p:sp>
        <p:sp>
          <p:nvSpPr>
            <p:cNvPr id="79" name="12-Point Star 78"/>
            <p:cNvSpPr/>
            <p:nvPr/>
          </p:nvSpPr>
          <p:spPr>
            <a:xfrm>
              <a:off x="7391400" y="36830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>
                <a:latin typeface="+mj-lt"/>
              </a:endParaRPr>
            </a:p>
          </p:txBody>
        </p:sp>
        <p:sp>
          <p:nvSpPr>
            <p:cNvPr id="80" name="12-Point Star 79"/>
            <p:cNvSpPr/>
            <p:nvPr/>
          </p:nvSpPr>
          <p:spPr>
            <a:xfrm>
              <a:off x="7772400" y="33274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>
                <a:latin typeface="+mj-lt"/>
              </a:endParaRP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7569570" y="3195019"/>
              <a:ext cx="940503" cy="1819497"/>
              <a:chOff x="7569570" y="3195019"/>
              <a:chExt cx="940503" cy="1819497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7926031" y="3195019"/>
                <a:ext cx="584042" cy="307764"/>
              </a:xfrm>
              <a:prstGeom prst="rect">
                <a:avLst/>
              </a:prstGeom>
              <a:noFill/>
            </p:spPr>
            <p:txBody>
              <a:bodyPr wrap="none" lIns="91429" tIns="45714" rIns="91429" bIns="45714" rtlCol="0">
                <a:spAutoFit/>
              </a:bodyPr>
              <a:lstStyle/>
              <a:p>
                <a:r>
                  <a:rPr lang="en-US" sz="1400" b="1" dirty="0">
                    <a:latin typeface="+mj-lt"/>
                    <a:cs typeface="Times New Roman" pitchFamily="18" charset="0"/>
                  </a:rPr>
                  <a:t>1902</a:t>
                </a: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7569570" y="3503742"/>
                <a:ext cx="761472" cy="1510774"/>
                <a:chOff x="7569570" y="3503742"/>
                <a:chExt cx="761472" cy="1510774"/>
              </a:xfrm>
            </p:grpSpPr>
            <p:sp>
              <p:nvSpPr>
                <p:cNvPr id="138" name="TextBox 137"/>
                <p:cNvSpPr txBox="1"/>
                <p:nvPr/>
              </p:nvSpPr>
              <p:spPr>
                <a:xfrm>
                  <a:off x="7569570" y="3503742"/>
                  <a:ext cx="584042" cy="307764"/>
                </a:xfrm>
                <a:prstGeom prst="rect">
                  <a:avLst/>
                </a:prstGeom>
                <a:noFill/>
              </p:spPr>
              <p:txBody>
                <a:bodyPr wrap="none" lIns="91429" tIns="45714" rIns="91429" bIns="45714" rtlCol="0">
                  <a:spAutoFit/>
                </a:bodyPr>
                <a:lstStyle/>
                <a:p>
                  <a:r>
                    <a:rPr lang="en-US" sz="1400" b="1" dirty="0">
                      <a:latin typeface="+mj-lt"/>
                      <a:cs typeface="Times New Roman" pitchFamily="18" charset="0"/>
                    </a:rPr>
                    <a:t>1913</a:t>
                  </a: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7747000" y="4706752"/>
                  <a:ext cx="584042" cy="307764"/>
                </a:xfrm>
                <a:prstGeom prst="rect">
                  <a:avLst/>
                </a:prstGeom>
                <a:noFill/>
              </p:spPr>
              <p:txBody>
                <a:bodyPr wrap="none" lIns="91429" tIns="45714" rIns="91429" bIns="45714" rtlCol="0">
                  <a:spAutoFit/>
                </a:bodyPr>
                <a:lstStyle/>
                <a:p>
                  <a:r>
                    <a:rPr lang="en-US" sz="1400" b="1" dirty="0">
                      <a:latin typeface="+mj-lt"/>
                      <a:cs typeface="Times New Roman" pitchFamily="18" charset="0"/>
                    </a:rPr>
                    <a:t>1934</a:t>
                  </a: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7569570" y="3708311"/>
                  <a:ext cx="584042" cy="307764"/>
                </a:xfrm>
                <a:prstGeom prst="rect">
                  <a:avLst/>
                </a:prstGeom>
                <a:noFill/>
              </p:spPr>
              <p:txBody>
                <a:bodyPr wrap="none" lIns="91429" tIns="45714" rIns="91429" bIns="45714" rtlCol="0">
                  <a:spAutoFit/>
                </a:bodyPr>
                <a:lstStyle/>
                <a:p>
                  <a:r>
                    <a:rPr lang="en-US" sz="1400" b="1" dirty="0">
                      <a:latin typeface="+mj-lt"/>
                      <a:cs typeface="Times New Roman" pitchFamily="18" charset="0"/>
                    </a:rPr>
                    <a:t>1914</a:t>
                  </a:r>
                </a:p>
              </p:txBody>
            </p:sp>
          </p:grpSp>
        </p:grpSp>
      </p:grpSp>
      <p:grpSp>
        <p:nvGrpSpPr>
          <p:cNvPr id="7" name="Group 6"/>
          <p:cNvGrpSpPr/>
          <p:nvPr/>
        </p:nvGrpSpPr>
        <p:grpSpPr>
          <a:xfrm>
            <a:off x="3810000" y="3255868"/>
            <a:ext cx="3872702" cy="1473612"/>
            <a:chOff x="3810000" y="3255868"/>
            <a:chExt cx="3872702" cy="1473612"/>
          </a:xfrm>
        </p:grpSpPr>
        <p:sp>
          <p:nvSpPr>
            <p:cNvPr id="74" name="12-Point Star 73"/>
            <p:cNvSpPr/>
            <p:nvPr/>
          </p:nvSpPr>
          <p:spPr>
            <a:xfrm>
              <a:off x="7264400" y="3530600"/>
              <a:ext cx="228600" cy="170180"/>
            </a:xfrm>
            <a:prstGeom prst="star12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>
                <a:latin typeface="+mj-lt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810000" y="3255868"/>
              <a:ext cx="3872702" cy="1473612"/>
              <a:chOff x="3810000" y="3255868"/>
              <a:chExt cx="3872702" cy="1473612"/>
            </a:xfrm>
          </p:grpSpPr>
          <p:sp>
            <p:nvSpPr>
              <p:cNvPr id="99" name="12-Point Star 98"/>
              <p:cNvSpPr/>
              <p:nvPr/>
            </p:nvSpPr>
            <p:spPr>
              <a:xfrm>
                <a:off x="4178300" y="4241800"/>
                <a:ext cx="228600" cy="170180"/>
              </a:xfrm>
              <a:prstGeom prst="star12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>
                  <a:latin typeface="+mj-lt"/>
                </a:endParaRPr>
              </a:p>
            </p:txBody>
          </p:sp>
          <p:sp>
            <p:nvSpPr>
              <p:cNvPr id="109" name="12-Point Star 108"/>
              <p:cNvSpPr/>
              <p:nvPr/>
            </p:nvSpPr>
            <p:spPr>
              <a:xfrm>
                <a:off x="4495800" y="4229100"/>
                <a:ext cx="228600" cy="170180"/>
              </a:xfrm>
              <a:prstGeom prst="star12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>
                  <a:latin typeface="+mj-lt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3810000" y="3255868"/>
                <a:ext cx="3872702" cy="1473612"/>
                <a:chOff x="3810000" y="3255868"/>
                <a:chExt cx="3872702" cy="1473612"/>
              </a:xfrm>
            </p:grpSpPr>
            <p:sp>
              <p:nvSpPr>
                <p:cNvPr id="112" name="12-Point Star 111"/>
                <p:cNvSpPr/>
                <p:nvPr/>
              </p:nvSpPr>
              <p:spPr>
                <a:xfrm>
                  <a:off x="6337300" y="3771900"/>
                  <a:ext cx="228600" cy="170180"/>
                </a:xfrm>
                <a:prstGeom prst="star12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sz="1400">
                    <a:latin typeface="+mj-lt"/>
                  </a:endParaRPr>
                </a:p>
              </p:txBody>
            </p:sp>
            <p:sp>
              <p:nvSpPr>
                <p:cNvPr id="113" name="12-Point Star 112"/>
                <p:cNvSpPr/>
                <p:nvPr/>
              </p:nvSpPr>
              <p:spPr>
                <a:xfrm>
                  <a:off x="6807200" y="3886200"/>
                  <a:ext cx="228600" cy="170180"/>
                </a:xfrm>
                <a:prstGeom prst="star12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sz="1400">
                    <a:latin typeface="+mj-lt"/>
                  </a:endParaRPr>
                </a:p>
              </p:txBody>
            </p:sp>
            <p:sp>
              <p:nvSpPr>
                <p:cNvPr id="115" name="12-Point Star 114"/>
                <p:cNvSpPr/>
                <p:nvPr/>
              </p:nvSpPr>
              <p:spPr>
                <a:xfrm>
                  <a:off x="7086600" y="4559300"/>
                  <a:ext cx="228600" cy="170180"/>
                </a:xfrm>
                <a:prstGeom prst="star12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sz="1400">
                    <a:latin typeface="+mj-lt"/>
                  </a:endParaRPr>
                </a:p>
              </p:txBody>
            </p:sp>
            <p:sp>
              <p:nvSpPr>
                <p:cNvPr id="117" name="12-Point Star 116"/>
                <p:cNvSpPr/>
                <p:nvPr/>
              </p:nvSpPr>
              <p:spPr>
                <a:xfrm>
                  <a:off x="6985000" y="4000500"/>
                  <a:ext cx="228600" cy="170180"/>
                </a:xfrm>
                <a:prstGeom prst="star12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sz="1400">
                    <a:latin typeface="+mj-lt"/>
                  </a:endParaRPr>
                </a:p>
              </p:txBody>
            </p:sp>
            <p:grpSp>
              <p:nvGrpSpPr>
                <p:cNvPr id="119" name="Group 118"/>
                <p:cNvGrpSpPr/>
                <p:nvPr/>
              </p:nvGrpSpPr>
              <p:grpSpPr>
                <a:xfrm>
                  <a:off x="3810000" y="3255868"/>
                  <a:ext cx="3872702" cy="1457397"/>
                  <a:chOff x="3810000" y="3255868"/>
                  <a:chExt cx="3872702" cy="1457397"/>
                </a:xfrm>
              </p:grpSpPr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7098660" y="3255868"/>
                    <a:ext cx="584042" cy="307764"/>
                  </a:xfrm>
                  <a:prstGeom prst="rect">
                    <a:avLst/>
                  </a:prstGeom>
                  <a:noFill/>
                </p:spPr>
                <p:txBody>
                  <a:bodyPr wrap="none" lIns="91429" tIns="45714" rIns="91429" bIns="45714" rtlCol="0">
                    <a:spAutoFit/>
                  </a:bodyPr>
                  <a:lstStyle/>
                  <a:p>
                    <a:r>
                      <a:rPr lang="en-US" sz="1400" b="1" dirty="0">
                        <a:latin typeface="+mj-lt"/>
                        <a:cs typeface="Times New Roman" pitchFamily="18" charset="0"/>
                      </a:rPr>
                      <a:t>1971</a:t>
                    </a:r>
                  </a:p>
                </p:txBody>
              </p:sp>
              <p:grpSp>
                <p:nvGrpSpPr>
                  <p:cNvPr id="123" name="Group 122"/>
                  <p:cNvGrpSpPr/>
                  <p:nvPr/>
                </p:nvGrpSpPr>
                <p:grpSpPr>
                  <a:xfrm>
                    <a:off x="3810000" y="3484220"/>
                    <a:ext cx="3555842" cy="1229045"/>
                    <a:chOff x="3810000" y="3484220"/>
                    <a:chExt cx="3555842" cy="1229045"/>
                  </a:xfrm>
                </p:grpSpPr>
                <p:sp>
                  <p:nvSpPr>
                    <p:cNvPr id="125" name="TextBox 124"/>
                    <p:cNvSpPr txBox="1"/>
                    <p:nvPr/>
                  </p:nvSpPr>
                  <p:spPr>
                    <a:xfrm>
                      <a:off x="4419600" y="3926850"/>
                      <a:ext cx="584042" cy="3077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29" tIns="45714" rIns="91429" bIns="45714" rtlCol="0">
                      <a:spAutoFit/>
                    </a:bodyPr>
                    <a:lstStyle/>
                    <a:p>
                      <a:r>
                        <a:rPr lang="en-US" sz="1400" b="1" dirty="0">
                          <a:latin typeface="+mj-lt"/>
                          <a:cs typeface="Times New Roman" pitchFamily="18" charset="0"/>
                        </a:rPr>
                        <a:t>1984</a:t>
                      </a:r>
                    </a:p>
                  </p:txBody>
                </p:sp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6781109" y="3598906"/>
                      <a:ext cx="584042" cy="3077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29" tIns="45714" rIns="91429" bIns="45714" rtlCol="0">
                      <a:spAutoFit/>
                    </a:bodyPr>
                    <a:lstStyle/>
                    <a:p>
                      <a:r>
                        <a:rPr lang="en-US" sz="1400" b="1" dirty="0">
                          <a:latin typeface="+mj-lt"/>
                          <a:cs typeface="Times New Roman" pitchFamily="18" charset="0"/>
                        </a:rPr>
                        <a:t>1966</a:t>
                      </a:r>
                    </a:p>
                  </p:txBody>
                </p:sp>
                <p:sp>
                  <p:nvSpPr>
                    <p:cNvPr id="131" name="TextBox 130"/>
                    <p:cNvSpPr txBox="1"/>
                    <p:nvPr/>
                  </p:nvSpPr>
                  <p:spPr>
                    <a:xfrm>
                      <a:off x="6566773" y="4405501"/>
                      <a:ext cx="584042" cy="3077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29" tIns="45714" rIns="91429" bIns="45714" rtlCol="0">
                      <a:spAutoFit/>
                    </a:bodyPr>
                    <a:lstStyle/>
                    <a:p>
                      <a:r>
                        <a:rPr lang="en-US" sz="1400" b="1" dirty="0">
                          <a:latin typeface="+mj-lt"/>
                          <a:cs typeface="Times New Roman" pitchFamily="18" charset="0"/>
                        </a:rPr>
                        <a:t>1961</a:t>
                      </a:r>
                    </a:p>
                  </p:txBody>
                </p:sp>
                <p:grpSp>
                  <p:nvGrpSpPr>
                    <p:cNvPr id="132" name="Group 131"/>
                    <p:cNvGrpSpPr/>
                    <p:nvPr/>
                  </p:nvGrpSpPr>
                  <p:grpSpPr>
                    <a:xfrm>
                      <a:off x="3810000" y="3484220"/>
                      <a:ext cx="3083864" cy="750394"/>
                      <a:chOff x="3810000" y="3484220"/>
                      <a:chExt cx="3083864" cy="750394"/>
                    </a:xfrm>
                  </p:grpSpPr>
                  <p:sp>
                    <p:nvSpPr>
                      <p:cNvPr id="145" name="TextBox 144"/>
                      <p:cNvSpPr txBox="1"/>
                      <p:nvPr/>
                    </p:nvSpPr>
                    <p:spPr>
                      <a:xfrm>
                        <a:off x="3810000" y="3926850"/>
                        <a:ext cx="584042" cy="30776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29" tIns="45714" rIns="91429" bIns="45714" rtlCol="0">
                        <a:spAutoFit/>
                      </a:bodyPr>
                      <a:lstStyle/>
                      <a:p>
                        <a:r>
                          <a:rPr lang="en-US" sz="1400" b="1" dirty="0">
                            <a:latin typeface="+mj-lt"/>
                            <a:cs typeface="Times New Roman" pitchFamily="18" charset="0"/>
                          </a:rPr>
                          <a:t>1975</a:t>
                        </a:r>
                      </a:p>
                    </p:txBody>
                  </p:sp>
                  <p:sp>
                    <p:nvSpPr>
                      <p:cNvPr id="146" name="TextBox 145"/>
                      <p:cNvSpPr txBox="1"/>
                      <p:nvPr/>
                    </p:nvSpPr>
                    <p:spPr>
                      <a:xfrm>
                        <a:off x="6309822" y="3484220"/>
                        <a:ext cx="584042" cy="30776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29" tIns="45714" rIns="91429" bIns="45714" rtlCol="0">
                        <a:spAutoFit/>
                      </a:bodyPr>
                      <a:lstStyle/>
                      <a:p>
                        <a:r>
                          <a:rPr lang="en-US" sz="1400" b="1" dirty="0">
                            <a:latin typeface="+mj-lt"/>
                            <a:cs typeface="Times New Roman" pitchFamily="18" charset="0"/>
                          </a:rPr>
                          <a:t>1970</a:t>
                        </a:r>
                      </a:p>
                    </p:txBody>
                  </p:sp>
                </p:grpSp>
                <p:sp>
                  <p:nvSpPr>
                    <p:cNvPr id="144" name="TextBox 143"/>
                    <p:cNvSpPr txBox="1"/>
                    <p:nvPr/>
                  </p:nvSpPr>
                  <p:spPr>
                    <a:xfrm>
                      <a:off x="6781800" y="4091069"/>
                      <a:ext cx="584042" cy="3077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29" tIns="45714" rIns="91429" bIns="45714" rtlCol="0">
                      <a:spAutoFit/>
                    </a:bodyPr>
                    <a:lstStyle/>
                    <a:p>
                      <a:r>
                        <a:rPr lang="en-US" sz="1400" b="1" dirty="0">
                          <a:latin typeface="+mj-lt"/>
                          <a:cs typeface="Times New Roman" pitchFamily="18" charset="0"/>
                        </a:rPr>
                        <a:t>1966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4600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 Breeding</a:t>
            </a:r>
            <a:br>
              <a:rPr lang="en-US" dirty="0" smtClean="0"/>
            </a:br>
            <a:r>
              <a:rPr lang="en-US" dirty="0" smtClean="0"/>
              <a:t>Many Tools for a Bright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5181600" cy="4833937"/>
          </a:xfrm>
        </p:spPr>
        <p:txBody>
          <a:bodyPr/>
          <a:lstStyle/>
          <a:p>
            <a:r>
              <a:rPr lang="en-US" sz="2400" dirty="0" smtClean="0"/>
              <a:t>Many other tools</a:t>
            </a:r>
          </a:p>
          <a:p>
            <a:pPr lvl="1"/>
            <a:r>
              <a:rPr lang="en-US" sz="2000" b="0" dirty="0" smtClean="0"/>
              <a:t>Winter nursery</a:t>
            </a:r>
          </a:p>
          <a:p>
            <a:pPr lvl="1"/>
            <a:r>
              <a:rPr lang="en-US" sz="2000" dirty="0" smtClean="0"/>
              <a:t>Disease screens/pathology</a:t>
            </a:r>
          </a:p>
          <a:p>
            <a:pPr lvl="1"/>
            <a:r>
              <a:rPr lang="en-US" sz="2000" b="0" dirty="0" smtClean="0"/>
              <a:t>Diverse germplasm</a:t>
            </a:r>
          </a:p>
          <a:p>
            <a:pPr lvl="1"/>
            <a:r>
              <a:rPr lang="en-US" sz="2000" dirty="0" smtClean="0"/>
              <a:t>Seed chipping platform</a:t>
            </a:r>
          </a:p>
          <a:p>
            <a:pPr lvl="1"/>
            <a:r>
              <a:rPr lang="en-US" sz="2000" dirty="0" smtClean="0"/>
              <a:t>Diverse test sites</a:t>
            </a:r>
          </a:p>
          <a:p>
            <a:pPr lvl="1"/>
            <a:r>
              <a:rPr lang="en-US" sz="2000" dirty="0" smtClean="0"/>
              <a:t>Key biotechnology traits</a:t>
            </a:r>
          </a:p>
          <a:p>
            <a:pPr lvl="1"/>
            <a:r>
              <a:rPr lang="en-US" sz="2000" dirty="0" smtClean="0"/>
              <a:t>Planting and harvest technologies</a:t>
            </a:r>
            <a:endParaRPr lang="en-US" sz="2000" b="0" dirty="0" smtClean="0"/>
          </a:p>
          <a:p>
            <a:pPr lvl="1"/>
            <a:r>
              <a:rPr lang="en-US" sz="2000" b="0" dirty="0" smtClean="0"/>
              <a:t>Development of innovative </a:t>
            </a:r>
            <a:r>
              <a:rPr lang="en-US" sz="2000" b="0" dirty="0"/>
              <a:t>breeding techniques </a:t>
            </a:r>
            <a:r>
              <a:rPr lang="en-US" sz="2000" b="0" dirty="0" smtClean="0"/>
              <a:t>utilizing modern databases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96" t="47983" r="-4396" b="2017"/>
          <a:stretch/>
        </p:blipFill>
        <p:spPr>
          <a:xfrm>
            <a:off x="5981700" y="4021588"/>
            <a:ext cx="1741474" cy="26026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3600" y="6581001"/>
            <a:ext cx="1339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monsanto.com</a:t>
            </a:r>
            <a:endParaRPr lang="en-US" sz="1200" dirty="0"/>
          </a:p>
        </p:txBody>
      </p:sp>
      <p:pic>
        <p:nvPicPr>
          <p:cNvPr id="5122" name="Picture 2" descr="http://www.nationalgeographic.com/foodfeatures/green-revolution/images/gallery1/images_1536/gallery1b_15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594" y="1417465"/>
            <a:ext cx="3435606" cy="25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42486" y="3955470"/>
            <a:ext cx="19917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n</a:t>
            </a:r>
            <a:r>
              <a:rPr lang="en-US" sz="1200" dirty="0" smtClean="0"/>
              <a:t>ationalgeographic.com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05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Destructive Foliar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Disease </a:t>
            </a:r>
            <a:r>
              <a:rPr lang="en-US" dirty="0"/>
              <a:t>of Soybean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 day, asexual life cycle</a:t>
            </a:r>
          </a:p>
          <a:p>
            <a:r>
              <a:rPr lang="en-US" dirty="0" smtClean="0"/>
              <a:t>Yield loss potential</a:t>
            </a:r>
            <a:endParaRPr lang="en-US" dirty="0"/>
          </a:p>
          <a:p>
            <a:pPr lvl="1"/>
            <a:r>
              <a:rPr lang="en-US" dirty="0" smtClean="0"/>
              <a:t>70%</a:t>
            </a:r>
          </a:p>
          <a:p>
            <a:r>
              <a:rPr lang="en-US" dirty="0" smtClean="0"/>
              <a:t>Filled </a:t>
            </a:r>
            <a:r>
              <a:rPr lang="en-US" dirty="0"/>
              <a:t>pods and </a:t>
            </a:r>
            <a:r>
              <a:rPr lang="en-US" dirty="0" smtClean="0"/>
              <a:t>seeds</a:t>
            </a:r>
          </a:p>
          <a:p>
            <a:r>
              <a:rPr lang="en-US" dirty="0" smtClean="0"/>
              <a:t>Seed weight</a:t>
            </a:r>
          </a:p>
          <a:p>
            <a:r>
              <a:rPr lang="en-US" dirty="0" smtClean="0"/>
              <a:t>Lower oil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2009 soybean varnedore 1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399" y="1371601"/>
            <a:ext cx="3412315" cy="54102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4" name="Rectangle 3"/>
          <p:cNvSpPr/>
          <p:nvPr/>
        </p:nvSpPr>
        <p:spPr>
          <a:xfrm>
            <a:off x="5105400" y="6538667"/>
            <a:ext cx="3810000" cy="26161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 smtClean="0"/>
              <a:t>Jeff Davis County in 2009  Photo: Tim Varnedore </a:t>
            </a:r>
            <a:endParaRPr lang="en-US" sz="1100" dirty="0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 rot="2250249">
            <a:off x="6975603" y="4881650"/>
            <a:ext cx="473638" cy="306468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00"/>
              </a:lnSpc>
              <a:spcBef>
                <a:spcPts val="600"/>
              </a:spcBef>
              <a:defRPr/>
            </a:pPr>
            <a:endParaRPr lang="en-US" sz="1600" b="1" dirty="0" smtClean="0">
              <a:latin typeface="Helvetica"/>
              <a:cs typeface="Helvetica"/>
            </a:endParaRPr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 rot="2250249">
            <a:off x="7068739" y="4043452"/>
            <a:ext cx="473638" cy="306468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00"/>
              </a:lnSpc>
              <a:spcBef>
                <a:spcPts val="600"/>
              </a:spcBef>
              <a:defRPr/>
            </a:pPr>
            <a:endParaRPr lang="en-US" sz="1600" b="1" dirty="0" smtClean="0">
              <a:latin typeface="Helvetica"/>
              <a:cs typeface="Helvetica"/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 rot="2250249">
            <a:off x="5378343" y="4593784"/>
            <a:ext cx="473638" cy="306468"/>
          </a:xfrm>
          <a:prstGeom prst="rightArrow">
            <a:avLst>
              <a:gd name="adj1" fmla="val 50000"/>
              <a:gd name="adj2" fmla="val 97049"/>
            </a:avLst>
          </a:prstGeom>
          <a:solidFill>
            <a:srgbClr val="FF6600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softEdge rad="12700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lIns="19033" tIns="9517" rIns="19033" bIns="9517" anchor="ctr"/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00"/>
              </a:lnSpc>
              <a:spcBef>
                <a:spcPts val="600"/>
              </a:spcBef>
              <a:defRPr/>
            </a:pPr>
            <a:endParaRPr lang="en-US" sz="1600" b="1" dirty="0" smtClean="0">
              <a:latin typeface="Helvetica"/>
              <a:cs typeface="Helvetica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04800" y="6400800"/>
            <a:ext cx="4800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000" dirty="0" smtClean="0"/>
              <a:t>Ogle et al., </a:t>
            </a:r>
            <a:r>
              <a:rPr lang="en-US" sz="1000" dirty="0"/>
              <a:t>1979</a:t>
            </a:r>
            <a:r>
              <a:rPr lang="en-US" sz="1000" dirty="0" smtClean="0"/>
              <a:t>. Aust</a:t>
            </a:r>
            <a:r>
              <a:rPr lang="en-US" sz="1000" dirty="0"/>
              <a:t>. J. Agric. Res. </a:t>
            </a:r>
            <a:r>
              <a:rPr lang="en-US" sz="1000" dirty="0" smtClean="0"/>
              <a:t>30:883</a:t>
            </a:r>
            <a:r>
              <a:rPr lang="en-US" sz="1000" dirty="0"/>
              <a:t>-893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Bromfield </a:t>
            </a:r>
            <a:r>
              <a:rPr lang="en-US" sz="1000" dirty="0"/>
              <a:t>1984. </a:t>
            </a:r>
            <a:r>
              <a:rPr lang="en-US" sz="1000" dirty="0" smtClean="0"/>
              <a:t>Monograph </a:t>
            </a:r>
            <a:r>
              <a:rPr lang="en-US" sz="1000" dirty="0"/>
              <a:t>no. 11. American Phytopathological </a:t>
            </a:r>
            <a:r>
              <a:rPr lang="en-US" sz="1000" dirty="0" smtClean="0"/>
              <a:t>Society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5105398" y="1895920"/>
            <a:ext cx="3412316" cy="1064907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000" b="1" i="1" dirty="0">
                <a:solidFill>
                  <a:srgbClr val="008000"/>
                </a:solidFill>
                <a:latin typeface="+mn-lt"/>
              </a:rPr>
              <a:t>Phakopsora pachyrhizi</a:t>
            </a:r>
          </a:p>
          <a:p>
            <a:pPr marL="692150" lvl="1" indent="-3476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dirty="0">
                <a:latin typeface="+mn-lt"/>
              </a:rPr>
              <a:t>Basidiomycete</a:t>
            </a:r>
          </a:p>
          <a:p>
            <a:pPr marL="692150" lvl="1" indent="-3476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dirty="0">
                <a:latin typeface="+mn-lt"/>
              </a:rPr>
              <a:t>Obligate pathogen</a:t>
            </a:r>
          </a:p>
        </p:txBody>
      </p:sp>
    </p:spTree>
    <p:extLst>
      <p:ext uri="{BB962C8B-B14F-4D97-AF65-F5344CB8AC3E}">
        <p14:creationId xmlns:p14="http://schemas.microsoft.com/office/powerpoint/2010/main" val="293934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Destructive Foliar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Disease </a:t>
            </a:r>
            <a:r>
              <a:rPr lang="en-US" dirty="0"/>
              <a:t>of Soybean</a:t>
            </a:r>
          </a:p>
        </p:txBody>
      </p:sp>
      <p:pic>
        <p:nvPicPr>
          <p:cNvPr id="10" name="Picture 9" descr="DSC01148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12" y="1524000"/>
            <a:ext cx="6934200" cy="520065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13" name="Rectangle 12"/>
          <p:cNvSpPr/>
          <p:nvPr/>
        </p:nvSpPr>
        <p:spPr>
          <a:xfrm>
            <a:off x="961012" y="6441301"/>
            <a:ext cx="7192388" cy="276999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Sunbelt </a:t>
            </a:r>
            <a:r>
              <a:rPr lang="en-US" sz="1200" dirty="0"/>
              <a:t>Ag Expo. 2006 Photo: </a:t>
            </a:r>
            <a:r>
              <a:rPr lang="en-US" sz="1200" dirty="0" smtClean="0"/>
              <a:t>Bob </a:t>
            </a:r>
            <a:r>
              <a:rPr lang="en-US" sz="1200" dirty="0" err="1"/>
              <a:t>Kemerait</a:t>
            </a:r>
            <a:r>
              <a:rPr lang="en-US" sz="12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3505200"/>
            <a:ext cx="354086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n w="6350">
                  <a:solidFill>
                    <a:schemeClr val="bg1"/>
                  </a:solidFill>
                </a:ln>
              </a:rPr>
              <a:t>Fungicide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3400" y="3505200"/>
            <a:ext cx="354086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No fungicide</a:t>
            </a:r>
          </a:p>
        </p:txBody>
      </p:sp>
    </p:spTree>
    <p:extLst>
      <p:ext uri="{BB962C8B-B14F-4D97-AF65-F5344CB8AC3E}">
        <p14:creationId xmlns:p14="http://schemas.microsoft.com/office/powerpoint/2010/main" val="1234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Symptoms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Arial" charset="0"/>
                <a:cs typeface="Arial" charset="0"/>
              </a:rPr>
              <a:t>Premature </a:t>
            </a:r>
            <a:r>
              <a:rPr lang="en-US" sz="2000" dirty="0" smtClean="0">
                <a:latin typeface="Arial" charset="0"/>
                <a:cs typeface="Arial" charset="0"/>
              </a:rPr>
              <a:t>defoliation</a:t>
            </a:r>
          </a:p>
          <a:p>
            <a:pPr eaLnBrk="1" hangingPunct="1"/>
            <a:endParaRPr lang="en-US" sz="2000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sz="2000" dirty="0" smtClean="0">
                <a:latin typeface="Arial" charset="0"/>
                <a:cs typeface="Arial" charset="0"/>
              </a:rPr>
              <a:t>Yellowing of leaves</a:t>
            </a:r>
          </a:p>
          <a:p>
            <a:pPr eaLnBrk="1" hangingPunct="1"/>
            <a:endParaRPr lang="en-US" sz="2000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sz="2000" dirty="0" smtClean="0">
                <a:latin typeface="Arial" charset="0"/>
                <a:cs typeface="Arial" charset="0"/>
              </a:rPr>
              <a:t>Lesions</a:t>
            </a:r>
          </a:p>
          <a:p>
            <a:pPr eaLnBrk="1" hangingPunct="1"/>
            <a:endParaRPr lang="en-US" sz="2000" dirty="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sz="2000" dirty="0" smtClean="0">
                <a:latin typeface="Arial" charset="0"/>
                <a:cs typeface="Arial" charset="0"/>
              </a:rPr>
              <a:t>Favorable conditions</a:t>
            </a:r>
            <a:endParaRPr lang="en-US" sz="2000" dirty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z="1800" dirty="0">
                <a:latin typeface="Arial" charset="0"/>
                <a:cs typeface="Arial" charset="0"/>
              </a:rPr>
              <a:t>Rain, dew periods, 15-29°C </a:t>
            </a:r>
          </a:p>
          <a:p>
            <a:endParaRPr lang="en-US" dirty="0"/>
          </a:p>
        </p:txBody>
      </p:sp>
      <p:pic>
        <p:nvPicPr>
          <p:cNvPr id="4" name="Picture 3" descr="Surviving infected leaves in defoliated field plo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440" y="1447799"/>
            <a:ext cx="3566160" cy="2671424"/>
          </a:xfrm>
          <a:prstGeom prst="rect">
            <a:avLst/>
          </a:prstGeom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184311" y="3883968"/>
            <a:ext cx="1426289" cy="2308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900" dirty="0" smtClean="0">
                <a:solidFill>
                  <a:srgbClr val="000000"/>
                </a:solidFill>
              </a:rPr>
              <a:t>Image: David Walker</a:t>
            </a:r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8" name="Picture 7" descr="2012-11-15 08.47.31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82548" y="3729091"/>
            <a:ext cx="2489945" cy="3566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82800" y="8805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096000" y="4648200"/>
            <a:ext cx="533400" cy="3810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9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00-3880-4.t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" y="2286000"/>
            <a:ext cx="2834640" cy="2134317"/>
          </a:xfrm>
          <a:prstGeom prst="rect">
            <a:avLst/>
          </a:prstGeom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ea typeface="+mj-ea"/>
              </a:rPr>
              <a:t>Disease Signs</a:t>
            </a:r>
          </a:p>
        </p:txBody>
      </p:sp>
      <p:sp>
        <p:nvSpPr>
          <p:cNvPr id="1030" name="Text Box 5"/>
          <p:cNvSpPr txBox="1">
            <a:spLocks noChangeArrowheads="1"/>
          </p:cNvSpPr>
          <p:nvPr/>
        </p:nvSpPr>
        <p:spPr bwMode="auto">
          <a:xfrm>
            <a:off x="127000" y="1524000"/>
            <a:ext cx="3048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TAN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algn="ctr">
              <a:defRPr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 Susceptible lesion</a:t>
            </a:r>
          </a:p>
          <a:p>
            <a:pPr algn="ctr">
              <a:defRPr/>
            </a:pP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 Unicode MS" pitchFamily="34" charset="-128"/>
              <a:ea typeface="+mn-ea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228601" y="6596390"/>
            <a:ext cx="1295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500" b="1" dirty="0" smtClean="0"/>
              <a:t>Bar = 1 mm</a:t>
            </a:r>
          </a:p>
        </p:txBody>
      </p:sp>
      <p:pic>
        <p:nvPicPr>
          <p:cNvPr id="52" name="Picture 51" descr="Prichard-6.t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4495083"/>
            <a:ext cx="2834640" cy="213431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019800" y="1447800"/>
            <a:ext cx="3352800" cy="5291587"/>
            <a:chOff x="6019800" y="1447800"/>
            <a:chExt cx="3352800" cy="5291587"/>
          </a:xfrm>
        </p:grpSpPr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019800" y="1875135"/>
              <a:ext cx="3352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 b="1" dirty="0" smtClean="0">
                  <a:latin typeface="+mj-lt"/>
                  <a:ea typeface="+mn-ea"/>
                </a:rPr>
                <a:t>Immune (IM)</a:t>
              </a:r>
              <a:endParaRPr lang="en-US" sz="2400" b="1" dirty="0">
                <a:latin typeface="+mj-lt"/>
                <a:ea typeface="+mn-ea"/>
              </a:endParaRPr>
            </a:p>
          </p:txBody>
        </p:sp>
        <p:pic>
          <p:nvPicPr>
            <p:cNvPr id="28" name="Picture 27" descr="PI200492-(Rpp1)-2.tif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8400" y="2286000"/>
              <a:ext cx="2834640" cy="2134316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6147817" y="1447800"/>
              <a:ext cx="78822" cy="5291587"/>
            </a:xfrm>
            <a:prstGeom prst="line">
              <a:avLst/>
            </a:prstGeom>
            <a:ln w="50800">
              <a:solidFill>
                <a:srgbClr val="4950E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725928" y="1459992"/>
            <a:ext cx="3911600" cy="5279395"/>
            <a:chOff x="2725928" y="1459992"/>
            <a:chExt cx="3911600" cy="5279395"/>
          </a:xfrm>
        </p:grpSpPr>
        <p:pic>
          <p:nvPicPr>
            <p:cNvPr id="24" name="Picture 23" descr="PI567102B-(Rpp6)-2.ti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4408" y="2292621"/>
              <a:ext cx="2834640" cy="2134318"/>
            </a:xfrm>
            <a:prstGeom prst="rect">
              <a:avLst/>
            </a:prstGeom>
          </p:spPr>
        </p:pic>
        <p:sp>
          <p:nvSpPr>
            <p:cNvPr id="50" name="Text Box 5"/>
            <p:cNvSpPr txBox="1">
              <a:spLocks noChangeArrowheads="1"/>
            </p:cNvSpPr>
            <p:nvPr/>
          </p:nvSpPr>
          <p:spPr bwMode="auto">
            <a:xfrm>
              <a:off x="2725928" y="1511841"/>
              <a:ext cx="3911600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rgbClr val="FF0000"/>
                  </a:solidFill>
                  <a:latin typeface="Arial Unicode MS" pitchFamily="34" charset="-128"/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Red Brown (RB) </a:t>
              </a:r>
              <a:r>
                <a:rPr lang="en-US" sz="2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Resistance 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lesion</a:t>
              </a:r>
            </a:p>
            <a:p>
              <a:pPr algn="ctr">
                <a:defRPr/>
              </a:pPr>
              <a:endParaRPr lang="en-US" sz="24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1" name="Picture 50" descr="PI459025A-(Rpp4)-1.ti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1360" y="4495083"/>
              <a:ext cx="2834640" cy="2134317"/>
            </a:xfrm>
            <a:prstGeom prst="rect">
              <a:avLst/>
            </a:prstGeom>
          </p:spPr>
        </p:pic>
        <p:cxnSp>
          <p:nvCxnSpPr>
            <p:cNvPr id="60" name="Straight Connector 59"/>
            <p:cNvCxnSpPr/>
            <p:nvPr/>
          </p:nvCxnSpPr>
          <p:spPr>
            <a:xfrm>
              <a:off x="3184657" y="1459992"/>
              <a:ext cx="27935" cy="5279395"/>
            </a:xfrm>
            <a:prstGeom prst="line">
              <a:avLst/>
            </a:prstGeom>
            <a:ln w="50800">
              <a:solidFill>
                <a:srgbClr val="4950E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62"/>
          <p:cNvSpPr/>
          <p:nvPr/>
        </p:nvSpPr>
        <p:spPr>
          <a:xfrm>
            <a:off x="1241044" y="2537505"/>
            <a:ext cx="533400" cy="77494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670304" y="3295281"/>
            <a:ext cx="691896" cy="77494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374144" y="4825456"/>
            <a:ext cx="988055" cy="1015703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143884" y="2755000"/>
            <a:ext cx="885695" cy="65202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884937" y="3359779"/>
            <a:ext cx="1068063" cy="906703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434088" y="4434891"/>
            <a:ext cx="1068063" cy="906703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518668" y="5207719"/>
            <a:ext cx="1662932" cy="1355547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813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True"/>
  <p:tag name="HOTSPOTTYPE" val="DefinedInNavigator"/>
  <p:tag name="BRANCHTO" val="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17.4|6.1|8.3|5.9|15.4|9|8.5|1.3|5.2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2.4|13.2"/>
</p:tagLst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54434</TotalTime>
  <Words>2224</Words>
  <Application>Microsoft Office PowerPoint</Application>
  <PresentationFormat>On-screen Show (4:3)</PresentationFormat>
  <Paragraphs>742</Paragraphs>
  <Slides>50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Arial Unicode MS</vt:lpstr>
      <vt:lpstr>ＭＳ Ｐゴシック</vt:lpstr>
      <vt:lpstr>Arial</vt:lpstr>
      <vt:lpstr>Arial Rounded MT Bold</vt:lpstr>
      <vt:lpstr>BemboStd</vt:lpstr>
      <vt:lpstr>Calibri</vt:lpstr>
      <vt:lpstr>Gill Sans</vt:lpstr>
      <vt:lpstr>Helvetica</vt:lpstr>
      <vt:lpstr>Helvetica Light</vt:lpstr>
      <vt:lpstr>Times New Roman</vt:lpstr>
      <vt:lpstr>Wingdings</vt:lpstr>
      <vt:lpstr>ヒラギノ角ゴ Pro W3</vt:lpstr>
      <vt:lpstr>ヒラギノ角ゴ ProN W3</vt:lpstr>
      <vt:lpstr>Network</vt:lpstr>
      <vt:lpstr>2_Network</vt:lpstr>
      <vt:lpstr>1_Network</vt:lpstr>
      <vt:lpstr>Academic History</vt:lpstr>
      <vt:lpstr>What You Know as Rust</vt:lpstr>
      <vt:lpstr>Fighting Rusty Beans with Putatively New Green Genes</vt:lpstr>
      <vt:lpstr>Panic: 2001 Rust Hits South American Soybeans</vt:lpstr>
      <vt:lpstr>The Global Invasion</vt:lpstr>
      <vt:lpstr>Most Destructive Foliar  Disease of Soybean</vt:lpstr>
      <vt:lpstr>Most Destructive Foliar  Disease of Soybean</vt:lpstr>
      <vt:lpstr>Disease Symptoms</vt:lpstr>
      <vt:lpstr>Disease Signs</vt:lpstr>
      <vt:lpstr>Resistance Genes are Green</vt:lpstr>
      <vt:lpstr>Fighting Rusty Beans with Rpp6</vt:lpstr>
      <vt:lpstr>Available and Mapped Rpp Genes</vt:lpstr>
      <vt:lpstr>PowerPoint Presentation</vt:lpstr>
      <vt:lpstr>Using Rpp6 in the Southeast</vt:lpstr>
      <vt:lpstr>Super Bulk Segregant Analysis and Dominant Genes 1:2:1 Ratio  </vt:lpstr>
      <vt:lpstr>Bulk Segregant Analysis</vt:lpstr>
      <vt:lpstr>Inoculation for Phenotyping</vt:lpstr>
      <vt:lpstr>Phenotyping Process in Greenhouse</vt:lpstr>
      <vt:lpstr>PI 567102B (Rpp6) Fine Mapping</vt:lpstr>
      <vt:lpstr>PowerPoint Presentation</vt:lpstr>
      <vt:lpstr>Conclusions</vt:lpstr>
      <vt:lpstr>Fighting Rusty Beans with NILs</vt:lpstr>
      <vt:lpstr>Backcross NILs of G00-3213</vt:lpstr>
      <vt:lpstr>Backcrosses to G00-3213 for Potential Germplasm Releases</vt:lpstr>
      <vt:lpstr>Germplasm Release of NILs</vt:lpstr>
      <vt:lpstr>Tightly Linked Breeder Friendly KASP SNP Markers</vt:lpstr>
      <vt:lpstr>Fighting Rusty Beans with New Genes</vt:lpstr>
      <vt:lpstr>Identification of Putative Resistance Sources to Date</vt:lpstr>
      <vt:lpstr>Identifying Novel Rpp Loci: “Champions”</vt:lpstr>
      <vt:lpstr>Rpp Gene Mapping Timeline</vt:lpstr>
      <vt:lpstr>Isolates Used to Screen US Germplasm</vt:lpstr>
      <vt:lpstr>Differential Isolate Data for New Alleles</vt:lpstr>
      <vt:lpstr>Haplotype SNP Data</vt:lpstr>
      <vt:lpstr>PI Rpp6-b and  PI 567102B (Rpp6) Fine Mapping</vt:lpstr>
      <vt:lpstr>PI Rpp4-b vs. PI459025B (Rpp4) Summary Glyma1.01 Identities</vt:lpstr>
      <vt:lpstr>PI Rpp6-b vs. PI567102B Rpp6 Summary Glyma1.01 Identities</vt:lpstr>
      <vt:lpstr>Recent Rust Publications</vt:lpstr>
      <vt:lpstr>Fighting Rusty Beans with MAS</vt:lpstr>
      <vt:lpstr>Modified DNA Extraction</vt:lpstr>
      <vt:lpstr>SNP Genotyping Workflow</vt:lpstr>
      <vt:lpstr>PowerPoint Presentation</vt:lpstr>
      <vt:lpstr>PowerPoint Presentation</vt:lpstr>
      <vt:lpstr>High-Throughput DNA Extraction from Leaf and Seeds</vt:lpstr>
      <vt:lpstr>Acknowledgements</vt:lpstr>
      <vt:lpstr>Now… Let’s Transition to the #1 Crop!</vt:lpstr>
      <vt:lpstr>Minnesota is 4th Largest Corn Producing State (2014)</vt:lpstr>
      <vt:lpstr>Genetic Gain of Corn</vt:lpstr>
      <vt:lpstr>Double Haploids to Increase the Rate of Genetic Gain </vt:lpstr>
      <vt:lpstr>Genomic Selection-A Valuable Tool for Corn Breeding</vt:lpstr>
      <vt:lpstr>Corn Breeding Many Tools for a Bright Future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 Symposium</dc:title>
  <dc:subject/>
  <dc:creator>Zachary King</dc:creator>
  <cp:keywords/>
  <dc:description/>
  <cp:lastModifiedBy>Zachary Raymond King</cp:lastModifiedBy>
  <cp:revision>2032</cp:revision>
  <cp:lastPrinted>2014-12-01T20:46:40Z</cp:lastPrinted>
  <dcterms:created xsi:type="dcterms:W3CDTF">2010-02-26T20:50:28Z</dcterms:created>
  <dcterms:modified xsi:type="dcterms:W3CDTF">2015-03-18T15:39:16Z</dcterms:modified>
  <cp:category/>
</cp:coreProperties>
</file>